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708" r:id="rId2"/>
    <p:sldMasterId id="2147483720" r:id="rId3"/>
  </p:sldMasterIdLst>
  <p:notesMasterIdLst>
    <p:notesMasterId r:id="rId26"/>
  </p:notesMasterIdLst>
  <p:sldIdLst>
    <p:sldId id="256" r:id="rId4"/>
    <p:sldId id="257" r:id="rId5"/>
    <p:sldId id="264" r:id="rId6"/>
    <p:sldId id="583" r:id="rId7"/>
    <p:sldId id="584" r:id="rId8"/>
    <p:sldId id="585" r:id="rId9"/>
    <p:sldId id="586" r:id="rId10"/>
    <p:sldId id="587" r:id="rId11"/>
    <p:sldId id="261" r:id="rId12"/>
    <p:sldId id="555" r:id="rId13"/>
    <p:sldId id="588" r:id="rId14"/>
    <p:sldId id="589" r:id="rId15"/>
    <p:sldId id="594" r:id="rId16"/>
    <p:sldId id="263" r:id="rId17"/>
    <p:sldId id="590" r:id="rId18"/>
    <p:sldId id="591" r:id="rId19"/>
    <p:sldId id="592" r:id="rId20"/>
    <p:sldId id="593" r:id="rId21"/>
    <p:sldId id="285" r:id="rId22"/>
    <p:sldId id="316" r:id="rId23"/>
    <p:sldId id="267" r:id="rId24"/>
    <p:sldId id="595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6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C9A"/>
    <a:srgbClr val="DDF0EC"/>
    <a:srgbClr val="FFFAF7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4502" autoAdjust="0"/>
  </p:normalViewPr>
  <p:slideViewPr>
    <p:cSldViewPr snapToGrid="0">
      <p:cViewPr varScale="1">
        <p:scale>
          <a:sx n="81" d="100"/>
          <a:sy n="81" d="100"/>
        </p:scale>
        <p:origin x="96" y="180"/>
      </p:cViewPr>
      <p:guideLst>
        <p:guide orient="horz" pos="19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388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3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643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012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35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8050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351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24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151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Sau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về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570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0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0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7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03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19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8035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904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09384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9749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96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513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789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742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30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1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228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7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7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hoc10.vn/doc-sach/toan-3-tap-2/1/133/70/" TargetMode="External"/><Relationship Id="rId3" Type="http://schemas.openxmlformats.org/officeDocument/2006/relationships/image" Target="../media/image23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hoc10.vn/doc-sach/toan-3-tap-2/1/133/7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7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hoc10.vn/doc-sach/toan-3-tap-2/1/133/7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c10.vn/doc-sach/toan-3-tap-2/1/133/7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hoc10.vn/doc-sach/toan-3-tap-2/1/133/7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7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gif"/><Relationship Id="rId12" Type="http://schemas.openxmlformats.org/officeDocument/2006/relationships/slide" Target="slide8.xml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5" Type="http://schemas.openxmlformats.org/officeDocument/2006/relationships/slide" Target="slide5.xml"/><Relationship Id="rId10" Type="http://schemas.openxmlformats.org/officeDocument/2006/relationships/slide" Target="slide6.xml"/><Relationship Id="rId19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Relationship Id="rId1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1.gif"/><Relationship Id="rId5" Type="http://schemas.openxmlformats.org/officeDocument/2006/relationships/image" Target="../media/image18.png"/><Relationship Id="rId10" Type="http://schemas.openxmlformats.org/officeDocument/2006/relationships/image" Target="../media/image5.gif"/><Relationship Id="rId4" Type="http://schemas.openxmlformats.org/officeDocument/2006/relationships/image" Target="../media/image18.sv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1.gif"/><Relationship Id="rId5" Type="http://schemas.openxmlformats.org/officeDocument/2006/relationships/image" Target="../media/image23.png"/><Relationship Id="rId10" Type="http://schemas.openxmlformats.org/officeDocument/2006/relationships/image" Target="../media/image5.gif"/><Relationship Id="rId4" Type="http://schemas.openxmlformats.org/officeDocument/2006/relationships/image" Target="../media/image18.svg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1.gif"/><Relationship Id="rId5" Type="http://schemas.openxmlformats.org/officeDocument/2006/relationships/image" Target="../media/image25.png"/><Relationship Id="rId10" Type="http://schemas.openxmlformats.org/officeDocument/2006/relationships/image" Target="../media/image5.gif"/><Relationship Id="rId4" Type="http://schemas.openxmlformats.org/officeDocument/2006/relationships/image" Target="../media/image18.sv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7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7.png"/><Relationship Id="rId5" Type="http://schemas.openxmlformats.org/officeDocument/2006/relationships/image" Target="../media/image27.png"/><Relationship Id="rId10" Type="http://schemas.openxmlformats.org/officeDocument/2006/relationships/image" Target="../media/image21.gif"/><Relationship Id="rId4" Type="http://schemas.openxmlformats.org/officeDocument/2006/relationships/image" Target="../media/image18.svg"/><Relationship Id="rId9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hyperlink" Target="https://hoc10.vn/doc-sach/toan-3-tap-2/1/133/7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36639" y="1790744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99905" y="929769"/>
            <a:ext cx="1627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vi-VN" sz="36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83A840-E6B4-820F-BC63-EA82BF36F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03926"/>
              </p:ext>
            </p:extLst>
          </p:nvPr>
        </p:nvGraphicFramePr>
        <p:xfrm>
          <a:off x="637847" y="1862217"/>
          <a:ext cx="10770010" cy="3688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3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Số </a:t>
                      </a:r>
                      <a:r>
                        <a:rPr lang="en-US" sz="2800" b="1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bị</a:t>
                      </a: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 chia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Số chia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Thương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Số </a:t>
                      </a:r>
                      <a:r>
                        <a:rPr lang="en-US" sz="2800" b="1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dư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7 594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8 498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56 472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4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60 859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5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99905" y="929769"/>
            <a:ext cx="1627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vi-VN" sz="36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83A840-E6B4-820F-BC63-EA82BF36F4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188664"/>
              </p:ext>
            </p:extLst>
          </p:nvPr>
        </p:nvGraphicFramePr>
        <p:xfrm>
          <a:off x="637847" y="1862217"/>
          <a:ext cx="10770010" cy="3688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3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3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Số </a:t>
                      </a:r>
                      <a:r>
                        <a:rPr lang="en-US" sz="2800" b="1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bị</a:t>
                      </a: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 chia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Số chia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Thương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Số </a:t>
                      </a:r>
                      <a:r>
                        <a:rPr lang="en-US" sz="2800" b="1" dirty="0" err="1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dư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7 594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3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8 498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7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56 472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4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3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60 859</a:t>
                      </a:r>
                      <a:endParaRPr lang="en-US" sz="2400" b="1" dirty="0"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5</a:t>
                      </a:r>
                      <a:endParaRPr lang="en-US" sz="24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5941060" algn="l"/>
                        </a:tabLs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UTM Avo" panose="02040603050506020204" pitchFamily="18" charset="0"/>
                          <a:cs typeface="Arial" pitchFamily="34" charset="0"/>
                        </a:rPr>
                        <a:t>?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UTM Avo" panose="02040603050506020204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8462199-5A86-EC4F-0E24-B29CF545E283}"/>
              </a:ext>
            </a:extLst>
          </p:cNvPr>
          <p:cNvSpPr/>
          <p:nvPr/>
        </p:nvSpPr>
        <p:spPr>
          <a:xfrm>
            <a:off x="6299200" y="2725913"/>
            <a:ext cx="2190044" cy="496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2 531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3124EF-8139-42FC-A7C1-07AB687F3BA2}"/>
              </a:ext>
            </a:extLst>
          </p:cNvPr>
          <p:cNvSpPr/>
          <p:nvPr/>
        </p:nvSpPr>
        <p:spPr>
          <a:xfrm>
            <a:off x="8926287" y="2726381"/>
            <a:ext cx="2190044" cy="496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EE6BF2-724E-5C58-12A4-644162B31CE8}"/>
              </a:ext>
            </a:extLst>
          </p:cNvPr>
          <p:cNvSpPr/>
          <p:nvPr/>
        </p:nvSpPr>
        <p:spPr>
          <a:xfrm>
            <a:off x="6299200" y="3533797"/>
            <a:ext cx="2190044" cy="496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1 214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77569B-696A-BEBF-8CAF-B89B35EEF001}"/>
              </a:ext>
            </a:extLst>
          </p:cNvPr>
          <p:cNvSpPr/>
          <p:nvPr/>
        </p:nvSpPr>
        <p:spPr>
          <a:xfrm>
            <a:off x="8997309" y="3533797"/>
            <a:ext cx="2190044" cy="496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BCC5E6-B43F-09A0-7D11-5E882A05E54F}"/>
              </a:ext>
            </a:extLst>
          </p:cNvPr>
          <p:cNvSpPr/>
          <p:nvPr/>
        </p:nvSpPr>
        <p:spPr>
          <a:xfrm>
            <a:off x="6299200" y="4288021"/>
            <a:ext cx="2190044" cy="496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14 118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9C37BE-C155-CF9C-09E4-4CBB3FD932F0}"/>
              </a:ext>
            </a:extLst>
          </p:cNvPr>
          <p:cNvSpPr/>
          <p:nvPr/>
        </p:nvSpPr>
        <p:spPr>
          <a:xfrm>
            <a:off x="8997309" y="4341213"/>
            <a:ext cx="2190044" cy="496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0AB9D0-3058-81B5-F65D-BFA28122C2E6}"/>
              </a:ext>
            </a:extLst>
          </p:cNvPr>
          <p:cNvSpPr/>
          <p:nvPr/>
        </p:nvSpPr>
        <p:spPr>
          <a:xfrm>
            <a:off x="6299200" y="5018051"/>
            <a:ext cx="2190044" cy="496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12 171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F83AC0-5018-9C24-A0A1-7BE85DA36D7C}"/>
              </a:ext>
            </a:extLst>
          </p:cNvPr>
          <p:cNvSpPr/>
          <p:nvPr/>
        </p:nvSpPr>
        <p:spPr>
          <a:xfrm>
            <a:off x="8997309" y="5018050"/>
            <a:ext cx="2190044" cy="496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913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FB117C8-6467-7BD0-F900-99F0F90F15C8}"/>
              </a:ext>
            </a:extLst>
          </p:cNvPr>
          <p:cNvGrpSpPr/>
          <p:nvPr/>
        </p:nvGrpSpPr>
        <p:grpSpPr>
          <a:xfrm>
            <a:off x="1873841" y="1828800"/>
            <a:ext cx="8444318" cy="1600200"/>
            <a:chOff x="921401" y="6515100"/>
            <a:chExt cx="9954195" cy="2286000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1609AFFB-5DAD-38FE-C7C7-521C179C0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21401" y="6515100"/>
              <a:ext cx="4779596" cy="2286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82C761-D8C2-E343-9E36-02FDB2C85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096000" y="6515100"/>
              <a:ext cx="4779596" cy="2286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7F7A76-6283-29BB-B932-8DDE8126E1BD}"/>
                    </a:ext>
                  </a:extLst>
                </p:cNvPr>
                <p:cNvSpPr/>
                <p:nvPr/>
              </p:nvSpPr>
              <p:spPr>
                <a:xfrm>
                  <a:off x="1948486" y="7210221"/>
                  <a:ext cx="2135521" cy="7370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200" b="1" dirty="0">
                      <a:solidFill>
                        <a:schemeClr val="accent2">
                          <a:lumMod val="50000"/>
                        </a:schemeClr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57 647</a:t>
                  </a:r>
                  <a14:m>
                    <m:oMath xmlns:m="http://schemas.openxmlformats.org/officeDocument/2006/math">
                      <m:r>
                        <a:rPr lang="en-US" sz="32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</m:t>
                      </m:r>
                      <m:r>
                        <a:rPr lang="en-US" sz="3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 : </m:t>
                      </m:r>
                    </m:oMath>
                  </a14:m>
                  <a:r>
                    <a:rPr lang="en-US" sz="3200" b="1" dirty="0">
                      <a:solidFill>
                        <a:schemeClr val="accent2">
                          <a:lumMod val="50000"/>
                        </a:schemeClr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1C7F7A76-6283-29BB-B932-8DDE8126E1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8486" y="7210221"/>
                  <a:ext cx="2135521" cy="737061"/>
                </a:xfrm>
                <a:prstGeom prst="rect">
                  <a:avLst/>
                </a:prstGeom>
                <a:blipFill>
                  <a:blip r:embed="rId6"/>
                  <a:stretch>
                    <a:fillRect l="-8418" r="-25253" b="-82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752B272-91B6-0E96-7E39-E60497EF7BB1}"/>
                    </a:ext>
                  </a:extLst>
                </p:cNvPr>
                <p:cNvSpPr/>
                <p:nvPr/>
              </p:nvSpPr>
              <p:spPr>
                <a:xfrm>
                  <a:off x="7043736" y="7198466"/>
                  <a:ext cx="2335896" cy="7370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200" b="1" dirty="0">
                      <a:solidFill>
                        <a:schemeClr val="accent2">
                          <a:lumMod val="50000"/>
                        </a:schemeClr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79 184 </a:t>
                  </a:r>
                  <a14:m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3200" b="1" dirty="0">
                      <a:solidFill>
                        <a:schemeClr val="accent2">
                          <a:lumMod val="50000"/>
                        </a:schemeClr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7</a:t>
                  </a: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D752B272-91B6-0E96-7E39-E60497EF7B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3736" y="7198466"/>
                  <a:ext cx="2335896" cy="737061"/>
                </a:xfrm>
                <a:prstGeom prst="rect">
                  <a:avLst/>
                </a:prstGeom>
                <a:blipFill>
                  <a:blip r:embed="rId7"/>
                  <a:stretch>
                    <a:fillRect l="-1231" r="-24615" b="-8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ctangle: Rounded Corners 17">
            <a:hlinkClick r:id="rId8"/>
            <a:extLst>
              <a:ext uri="{FF2B5EF4-FFF2-40B4-BE49-F238E27FC236}">
                <a16:creationId xmlns:a16="http://schemas.microsoft.com/office/drawing/2014/main" id="{83BB369C-0D0C-C90F-FBB5-D5DCBE8B676E}"/>
              </a:ext>
            </a:extLst>
          </p:cNvPr>
          <p:cNvSpPr/>
          <p:nvPr/>
        </p:nvSpPr>
        <p:spPr>
          <a:xfrm>
            <a:off x="637847" y="983685"/>
            <a:ext cx="708353" cy="461665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609467-8E6B-F213-1797-EF039F0991E5}"/>
              </a:ext>
            </a:extLst>
          </p:cNvPr>
          <p:cNvSpPr/>
          <p:nvPr/>
        </p:nvSpPr>
        <p:spPr>
          <a:xfrm>
            <a:off x="1509405" y="990105"/>
            <a:ext cx="9650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708353" cy="461665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509405" y="990105"/>
            <a:ext cx="9650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262F634-AA87-A196-3BD0-E900D96CA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97" y="1549400"/>
            <a:ext cx="3217374" cy="52197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CF2CC44-D9E6-6AFC-2DEC-6CE64FF2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8855" y="1549400"/>
            <a:ext cx="328732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6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66E2E9-7C2C-902B-7E95-773691A9B1BB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7D99B9DA-EB87-8819-5CBA-A0A1190C6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22CD92-3199-05C9-9109-6FE39403E6A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99905" y="868322"/>
            <a:ext cx="985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trang trại nông nghiệp áp dụng công nghệ cao, anh Thịnh trồng 8 660 cây ớt chuông trong 4 nhà kính, các nhà kính có số cây như nhau. Hỏi mỗi nhà kính có bao nhiêu cây ớt chuông?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62B2193-062B-5245-E10F-5C4FA617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54" y="2370579"/>
            <a:ext cx="6661005" cy="3467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99905" y="868322"/>
            <a:ext cx="985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trang trại nông nghiệp áp dụng công nghệ cao, anh Thịnh trồng 8 660 cây ớt chuông trong 4 nhà kính, các nhà kính có số cây như nhau. Hỏi mỗi nhà kính có bao nhiêu cây ớt chuông?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34A47-EFCF-6D91-537D-D8D7D865B78D}"/>
              </a:ext>
            </a:extLst>
          </p:cNvPr>
          <p:cNvGrpSpPr/>
          <p:nvPr/>
        </p:nvGrpSpPr>
        <p:grpSpPr>
          <a:xfrm>
            <a:off x="7377692" y="2288567"/>
            <a:ext cx="4373313" cy="2223745"/>
            <a:chOff x="761915" y="4766321"/>
            <a:chExt cx="8534400" cy="4339578"/>
          </a:xfrm>
        </p:grpSpPr>
        <p:sp>
          <p:nvSpPr>
            <p:cNvPr id="5" name="Cloud Callout 4">
              <a:extLst>
                <a:ext uri="{FF2B5EF4-FFF2-40B4-BE49-F238E27FC236}">
                  <a16:creationId xmlns:a16="http://schemas.microsoft.com/office/drawing/2014/main" id="{00DFE7AF-09CC-5645-E864-919A17DA9E40}"/>
                </a:ext>
              </a:extLst>
            </p:cNvPr>
            <p:cNvSpPr/>
            <p:nvPr/>
          </p:nvSpPr>
          <p:spPr>
            <a:xfrm rot="151733">
              <a:off x="761915" y="4766321"/>
              <a:ext cx="8534400" cy="4339578"/>
            </a:xfrm>
            <a:prstGeom prst="cloudCallou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UTM Avo" panose="0204060305050602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5835335-568A-6DF6-8D3A-FEE80959983A}"/>
                </a:ext>
              </a:extLst>
            </p:cNvPr>
            <p:cNvSpPr/>
            <p:nvPr/>
          </p:nvSpPr>
          <p:spPr>
            <a:xfrm>
              <a:off x="3410006" y="5410200"/>
              <a:ext cx="3238387" cy="141199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Bài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toán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cho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biết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gì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,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bài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toán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hỏi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gì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và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phép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tính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để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tìm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câu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trả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lời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là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gì</a:t>
              </a:r>
              <a:r>
                <a:rPr lang="en-US" sz="2000" dirty="0">
                  <a:solidFill>
                    <a:schemeClr val="bg1"/>
                  </a:solidFill>
                  <a:latin typeface="UTM Avo" panose="02040603050506020204" pitchFamily="18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C37D83-773A-BC4D-C61F-9E4935920778}"/>
              </a:ext>
            </a:extLst>
          </p:cNvPr>
          <p:cNvSpPr txBox="1"/>
          <p:nvPr/>
        </p:nvSpPr>
        <p:spPr>
          <a:xfrm>
            <a:off x="2627651" y="2367167"/>
            <a:ext cx="4517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8 660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ớt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chuông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63A107-6729-CB12-11F1-DB3798EB3F30}"/>
              </a:ext>
            </a:extLst>
          </p:cNvPr>
          <p:cNvSpPr txBox="1"/>
          <p:nvPr/>
        </p:nvSpPr>
        <p:spPr>
          <a:xfrm>
            <a:off x="2627651" y="2842872"/>
            <a:ext cx="3292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Trồng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vào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>
                <a:latin typeface="UTM Avo" panose="02040603050506020204" pitchFamily="18" charset="0"/>
                <a:cs typeface="Arial" pitchFamily="34" charset="0"/>
              </a:rPr>
              <a:t>4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kính</a:t>
            </a:r>
            <a:endParaRPr lang="en-US" sz="2400" dirty="0"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EEBB35-D417-AB57-461B-BF47D36505C3}"/>
              </a:ext>
            </a:extLst>
          </p:cNvPr>
          <p:cNvSpPr/>
          <p:nvPr/>
        </p:nvSpPr>
        <p:spPr>
          <a:xfrm>
            <a:off x="652517" y="2494194"/>
            <a:ext cx="1767390" cy="5677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UTM Avo" panose="02040603050506020204" pitchFamily="18" charset="0"/>
                <a:cs typeface="Arial" pitchFamily="34" charset="0"/>
              </a:rPr>
              <a:t>Cho biết: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23020ACB-4474-6262-EEF5-8C5DC17EBACE}"/>
              </a:ext>
            </a:extLst>
          </p:cNvPr>
          <p:cNvSpPr/>
          <p:nvPr/>
        </p:nvSpPr>
        <p:spPr>
          <a:xfrm>
            <a:off x="652517" y="3675964"/>
            <a:ext cx="1230007" cy="5677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UTM Avo" panose="02040603050506020204" pitchFamily="18" charset="0"/>
                <a:cs typeface="Arial" pitchFamily="34" charset="0"/>
              </a:rPr>
              <a:t>Hỏi</a:t>
            </a:r>
            <a:r>
              <a:rPr lang="en-US" sz="2000" b="1" dirty="0">
                <a:latin typeface="UTM Avo" panose="02040603050506020204" pitchFamily="18" charset="0"/>
                <a:cs typeface="Arial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1FA70A-875F-960F-AB4C-805E8D25D4DE}"/>
              </a:ext>
            </a:extLst>
          </p:cNvPr>
          <p:cNvSpPr txBox="1"/>
          <p:nvPr/>
        </p:nvSpPr>
        <p:spPr>
          <a:xfrm>
            <a:off x="2068052" y="3711669"/>
            <a:ext cx="497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Mỗi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kính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bao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nhiêu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itchFamily="34" charset="0"/>
              </a:rPr>
              <a:t>cây</a:t>
            </a:r>
            <a:r>
              <a:rPr lang="en-US" sz="2400" dirty="0">
                <a:latin typeface="UTM Avo" panose="02040603050506020204" pitchFamily="18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2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99905" y="868322"/>
            <a:ext cx="9854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trang trại nông nghiệp áp dụng công nghệ cao, anh Thịnh trồng 8 660 cây ớt chuông trong 4 nhà kính, các nhà kính có số cây như nhau. Hỏi mỗi nhà kính có bao nhiêu cây ớt chuông?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6D3E2-A422-0BE6-A89D-710C0C2AF9C4}"/>
              </a:ext>
            </a:extLst>
          </p:cNvPr>
          <p:cNvGrpSpPr/>
          <p:nvPr/>
        </p:nvGrpSpPr>
        <p:grpSpPr>
          <a:xfrm>
            <a:off x="3481896" y="2223985"/>
            <a:ext cx="5867400" cy="2250231"/>
            <a:chOff x="1066800" y="5587367"/>
            <a:chExt cx="9144000" cy="2250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0B2B5E4-3A15-1B05-D941-A998EFE49E16}"/>
                    </a:ext>
                  </a:extLst>
                </p:cNvPr>
                <p:cNvSpPr/>
                <p:nvPr/>
              </p:nvSpPr>
              <p:spPr>
                <a:xfrm>
                  <a:off x="1066800" y="6161755"/>
                  <a:ext cx="9144000" cy="167584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Mỗi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nhà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kính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có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số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cây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ớt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chuông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là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: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         8 660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: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4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itchFamily="34" charset="0"/>
                        </a:rPr>
                        <m:t>=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2 165 (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cây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)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             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Đáp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số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: 2 165 </a:t>
                  </a:r>
                  <a:r>
                    <a:rPr lang="en-US" sz="2400" dirty="0" err="1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cây</a:t>
                  </a:r>
                  <a:r>
                    <a:rPr lang="en-US" sz="2400" dirty="0">
                      <a:solidFill>
                        <a:schemeClr val="tx1"/>
                      </a:solidFill>
                      <a:latin typeface="UTM Avo" panose="02040603050506020204" pitchFamily="18" charset="0"/>
                      <a:cs typeface="Arial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70B2B5E4-3A15-1B05-D941-A998EFE49E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6161755"/>
                  <a:ext cx="9144000" cy="1675843"/>
                </a:xfrm>
                <a:prstGeom prst="rect">
                  <a:avLst/>
                </a:prstGeom>
                <a:blipFill>
                  <a:blip r:embed="rId5"/>
                  <a:stretch>
                    <a:fillRect l="-1663" b="-7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0514B6-8AFD-4EF7-1749-BA07EA9EA1CB}"/>
                </a:ext>
              </a:extLst>
            </p:cNvPr>
            <p:cNvSpPr/>
            <p:nvPr/>
          </p:nvSpPr>
          <p:spPr>
            <a:xfrm>
              <a:off x="3528653" y="5587367"/>
              <a:ext cx="3013198" cy="574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u="sng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Bài</a:t>
              </a:r>
              <a:r>
                <a:rPr lang="en-US" sz="2400" b="1" u="sng" dirty="0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400" b="1" u="sng" dirty="0" err="1">
                  <a:solidFill>
                    <a:schemeClr val="tx1"/>
                  </a:solidFill>
                  <a:latin typeface="UTM Avo" panose="02040603050506020204" pitchFamily="18" charset="0"/>
                  <a:cs typeface="Arial" pitchFamily="34" charset="0"/>
                </a:rPr>
                <a:t>giải</a:t>
              </a:r>
              <a:endPara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2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9A7D3AA3-59B3-0DE5-5BCF-9E2E69C3AA3C}"/>
              </a:ext>
            </a:extLst>
          </p:cNvPr>
          <p:cNvSpPr/>
          <p:nvPr/>
        </p:nvSpPr>
        <p:spPr>
          <a:xfrm>
            <a:off x="889000" y="1543049"/>
            <a:ext cx="10255250" cy="205740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2AB764-8C31-7030-3165-396BC744D7E4}"/>
              </a:ext>
            </a:extLst>
          </p:cNvPr>
          <p:cNvSpPr/>
          <p:nvPr/>
        </p:nvSpPr>
        <p:spPr>
          <a:xfrm>
            <a:off x="1222154" y="1750426"/>
            <a:ext cx="9712545" cy="1465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Tìm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một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số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tình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huống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trong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tế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liên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quan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đến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chia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đã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học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rồi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đố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nhóm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còn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3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các em biết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B3721F-C3EA-34CE-0CD2-59152D7013D1}"/>
              </a:ext>
            </a:extLst>
          </p:cNvPr>
          <p:cNvSpPr/>
          <p:nvPr/>
        </p:nvSpPr>
        <p:spPr>
          <a:xfrm>
            <a:off x="770133" y="1793896"/>
            <a:ext cx="99666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Khi thực hiện phép chia số có nhiều chữ số cho số có một chữ số, em nhắn bạn cần lưu ý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2E450D8-2738-6FBE-7B8B-5DBCA7077BB5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FFC0F718-62A2-D338-7776-FF1C64F959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A47B2A-F5E5-AA41-7AE0-196462B68F26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021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3" name="Hộp Văn bản 232">
            <a:extLst>
              <a:ext uri="{FF2B5EF4-FFF2-40B4-BE49-F238E27FC236}">
                <a16:creationId xmlns:a16="http://schemas.microsoft.com/office/drawing/2014/main" id="{55E3C735-D134-5525-1C78-5FBB32A3EEB6}"/>
              </a:ext>
            </a:extLst>
          </p:cNvPr>
          <p:cNvSpPr txBox="1"/>
          <p:nvPr/>
        </p:nvSpPr>
        <p:spPr>
          <a:xfrm>
            <a:off x="1503733" y="2147902"/>
            <a:ext cx="4206745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Ôn lại cách đặt tính rồi tính và tự nêu ví dụ về phép chia có nhiều chữ số với số có một chữ số trong phạm vi 100 000.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Hộp Văn bản 232">
            <a:extLst>
              <a:ext uri="{FF2B5EF4-FFF2-40B4-BE49-F238E27FC236}">
                <a16:creationId xmlns:a16="http://schemas.microsoft.com/office/drawing/2014/main" id="{D2EE8075-BE24-4E36-DED8-C9BDFD7DD454}"/>
              </a:ext>
            </a:extLst>
          </p:cNvPr>
          <p:cNvSpPr txBox="1"/>
          <p:nvPr/>
        </p:nvSpPr>
        <p:spPr>
          <a:xfrm>
            <a:off x="6096000" y="2147902"/>
            <a:ext cx="4206745" cy="1873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  <a:cs typeface="Arial" panose="020B0604020202020204" pitchFamily="34" charset="0"/>
              </a:rPr>
              <a:t>Tìm tình huống thực tế liên quan đến phép chia đã học, đặt ra bài toán cho mỗi tình huống đó, hôm sau chia sẻ với các bạn.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01200" y="5334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JACK TÌM KHO BÁU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B47AE-1559-696D-4F22-46E5B6243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77435" cy="86689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53200" y="990600"/>
            <a:ext cx="2133600" cy="21336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3" name="Picture 12" descr="41de1940fddd4979ee9c546aa68145dc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686800" y="5029200"/>
            <a:ext cx="2133600" cy="21336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403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 flipH="1">
            <a:off x="12170764" y="3694574"/>
            <a:ext cx="2090890" cy="114594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  <p:sp>
        <p:nvSpPr>
          <p:cNvPr id="16" name="Arrow: Right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39AA18-C7BA-0E71-EF01-4E7549E4E5E8}"/>
              </a:ext>
            </a:extLst>
          </p:cNvPr>
          <p:cNvSpPr/>
          <p:nvPr/>
        </p:nvSpPr>
        <p:spPr>
          <a:xfrm>
            <a:off x="10058400" y="158858"/>
            <a:ext cx="1766807" cy="86790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Phần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tiếp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theo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46AC70-9AE1-EC30-8D37-BC1292EF8C3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777435" cy="866899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8 L 1.11022E-16 5.55112E-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34375 -0.45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475 -0.51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50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1702500" y="419542"/>
            <a:ext cx="5905500" cy="2918447"/>
            <a:chOff x="1629373" y="-155754"/>
            <a:chExt cx="5495050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29373" y="-155754"/>
              <a:ext cx="5495050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839254" y="330185"/>
                  <a:ext cx="5075288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vi-VN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Tính: 65</a:t>
                  </a:r>
                  <a14:m>
                    <m:oMath xmlns:m="http://schemas.openxmlformats.org/officeDocument/2006/math">
                      <m:r>
                        <a:rPr kumimoji="0" lang="vi-VN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 </m:t>
                      </m:r>
                      <m:r>
                        <a:rPr kumimoji="0" lang="en-US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 </m:t>
                      </m:r>
                      <m:r>
                        <a:rPr kumimoji="0" lang="vi-VN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: </m:t>
                      </m:r>
                    </m:oMath>
                  </a14:m>
                  <a:r>
                    <a:rPr kumimoji="0" lang="vi-VN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4 </a:t>
                  </a:r>
                  <a14:m>
                    <m:oMath xmlns:m="http://schemas.openxmlformats.org/officeDocument/2006/math">
                      <m:r>
                        <a:rPr kumimoji="0" lang="vi-VN" sz="6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=</m:t>
                      </m:r>
                    </m:oMath>
                  </a14:m>
                  <a:r>
                    <a:rPr kumimoji="0" lang="vi-VN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?</a:t>
                  </a:r>
                  <a:endPara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254" y="330185"/>
                  <a:ext cx="5075288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5140" t="-19880" r="-5251" b="-391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5074742" y="3067051"/>
            <a:ext cx="4164283" cy="2384682"/>
            <a:chOff x="5006981" y="2018821"/>
            <a:chExt cx="3105114" cy="238468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1" y="2018821"/>
              <a:ext cx="3105114" cy="23846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34948" y="2499614"/>
                  <a:ext cx="2328651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65 </a:t>
                  </a:r>
                  <a14:m>
                    <m:oMath xmlns:m="http://schemas.openxmlformats.org/officeDocument/2006/math">
                      <m:r>
                        <a:rPr kumimoji="0" lang="vi-VN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:</m:t>
                      </m:r>
                    </m:oMath>
                  </a14:m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4 </a:t>
                  </a:r>
                  <a14:m>
                    <m:oMath xmlns:m="http://schemas.openxmlformats.org/officeDocument/2006/math">
                      <m:r>
                        <a:rPr kumimoji="0" lang="vi-VN" sz="4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/>
                          <a:sym typeface="Arial"/>
                        </a:rPr>
                        <m:t>=</m:t>
                      </m:r>
                    </m:oMath>
                  </a14:m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 </a:t>
                  </a:r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16 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:r>
                    <a:rPr kumimoji="0" lang="vi-VN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UTM Avo" panose="02040603050506020204" pitchFamily="18" charset="0"/>
                      <a:ea typeface="+mn-ea"/>
                      <a:cs typeface="Arial"/>
                      <a:sym typeface="Arial"/>
                    </a:rPr>
                    <a:t>(dư 1)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4948" y="2499614"/>
                  <a:ext cx="2328651" cy="1323439"/>
                </a:xfrm>
                <a:prstGeom prst="rect">
                  <a:avLst/>
                </a:prstGeom>
                <a:blipFill>
                  <a:blip r:embed="rId8"/>
                  <a:stretch>
                    <a:fillRect l="-195" t="-9217" r="-4297" b="-18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9" name="Picture 8" descr="disney-jake-and-the-neverland-pirates-clip-art-images--29662.gif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2500" y="3384558"/>
            <a:ext cx="1872801" cy="2701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3AE13D-A659-9867-A691-DC3BCA42F6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777435" cy="8668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B26DC7C-395F-ABC7-ACD5-8504F61F71E3}"/>
              </a:ext>
            </a:extLst>
          </p:cNvPr>
          <p:cNvGrpSpPr/>
          <p:nvPr/>
        </p:nvGrpSpPr>
        <p:grpSpPr>
          <a:xfrm>
            <a:off x="1702500" y="419542"/>
            <a:ext cx="7824958" cy="2918447"/>
            <a:chOff x="1629373" y="-155754"/>
            <a:chExt cx="7281100" cy="291844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28050B4-3665-784C-C8FD-F09A7716C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29373" y="-155754"/>
              <a:ext cx="7281100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EABE6F-30BF-79F0-7397-260EA35B85A9}"/>
                    </a:ext>
                  </a:extLst>
                </p:cNvPr>
                <p:cNvSpPr txBox="1"/>
                <p:nvPr/>
              </p:nvSpPr>
              <p:spPr>
                <a:xfrm>
                  <a:off x="1780749" y="169251"/>
                  <a:ext cx="6861338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buClrTx/>
                  </a:pPr>
                  <a:r>
                    <a:rPr lang="en-US" sz="4000" kern="1200" dirty="0" err="1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Tìm</a:t>
                  </a:r>
                  <a:r>
                    <a:rPr lang="en-US" sz="40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</a:t>
                  </a:r>
                  <a:r>
                    <a:rPr lang="en-US" sz="4000" kern="1200" dirty="0" err="1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thương</a:t>
                  </a:r>
                  <a:r>
                    <a:rPr lang="en-US" sz="40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</a:t>
                  </a:r>
                  <a:r>
                    <a:rPr lang="en-US" sz="4000" kern="1200" dirty="0" err="1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trong</a:t>
                  </a:r>
                  <a:endParaRPr lang="en-US" sz="40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+mn-ea"/>
                  </a:endParaRPr>
                </a:p>
                <a:p>
                  <a:pPr lvl="0" algn="ctr">
                    <a:buClrTx/>
                  </a:pPr>
                  <a:r>
                    <a:rPr lang="en-US" sz="4000" kern="1200" dirty="0" err="1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phép</a:t>
                  </a:r>
                  <a:r>
                    <a:rPr lang="en-US" sz="40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chia 240 </a:t>
                  </a:r>
                  <a14:m>
                    <m:oMath xmlns:m="http://schemas.openxmlformats.org/officeDocument/2006/math">
                      <m:r>
                        <a:rPr lang="en-US" sz="400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</m:t>
                      </m:r>
                    </m:oMath>
                  </a14:m>
                  <a:r>
                    <a:rPr lang="en-US" sz="40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3</a:t>
                  </a:r>
                  <a:endPara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7EABE6F-30BF-79F0-7397-260EA35B8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0749" y="169251"/>
                  <a:ext cx="6861338" cy="1323439"/>
                </a:xfrm>
                <a:prstGeom prst="rect">
                  <a:avLst/>
                </a:prstGeom>
                <a:blipFill>
                  <a:blip r:embed="rId5"/>
                  <a:stretch>
                    <a:fillRect t="-8295" b="-179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596098-F114-2D17-54BF-90A215BE4F0E}"/>
              </a:ext>
            </a:extLst>
          </p:cNvPr>
          <p:cNvGrpSpPr/>
          <p:nvPr/>
        </p:nvGrpSpPr>
        <p:grpSpPr>
          <a:xfrm>
            <a:off x="5074742" y="3067051"/>
            <a:ext cx="4164283" cy="2384682"/>
            <a:chOff x="5006981" y="2018821"/>
            <a:chExt cx="3105114" cy="2384682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B83695D-30BF-7F3E-DC66-9481EE3D1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1" y="2018821"/>
              <a:ext cx="3105114" cy="23846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642C506-19FA-3889-DDCF-C7BB9EBD2111}"/>
                    </a:ext>
                  </a:extLst>
                </p:cNvPr>
                <p:cNvSpPr txBox="1"/>
                <p:nvPr/>
              </p:nvSpPr>
              <p:spPr>
                <a:xfrm>
                  <a:off x="5264079" y="2614764"/>
                  <a:ext cx="222815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buClrTx/>
                  </a:pPr>
                  <a:r>
                    <a:rPr lang="fr-FR" sz="28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240 </a:t>
                  </a:r>
                  <a14:m>
                    <m:oMath xmlns:m="http://schemas.openxmlformats.org/officeDocument/2006/math">
                      <m:r>
                        <a:rPr lang="fr-FR" sz="280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</m:t>
                      </m:r>
                    </m:oMath>
                  </a14:m>
                  <a:r>
                    <a:rPr lang="fr-FR" sz="28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3 </a:t>
                  </a:r>
                  <a14:m>
                    <m:oMath xmlns:m="http://schemas.openxmlformats.org/officeDocument/2006/math">
                      <m:r>
                        <a:rPr lang="fr-FR" sz="280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</m:oMath>
                  </a14:m>
                  <a:r>
                    <a:rPr lang="fr-FR" sz="28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80 </a:t>
                  </a:r>
                  <a:r>
                    <a:rPr lang="fr-FR" sz="2800" kern="1200" dirty="0" err="1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nên</a:t>
                  </a:r>
                  <a:r>
                    <a:rPr lang="fr-FR" sz="28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</a:t>
                  </a:r>
                  <a:r>
                    <a:rPr lang="fr-FR" sz="2800" kern="1200" dirty="0" err="1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thương</a:t>
                  </a:r>
                  <a:r>
                    <a:rPr lang="fr-FR" sz="28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là 80</a:t>
                  </a: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642C506-19FA-3889-DDCF-C7BB9EBD21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4079" y="2614764"/>
                  <a:ext cx="2228152" cy="954107"/>
                </a:xfrm>
                <a:prstGeom prst="rect">
                  <a:avLst/>
                </a:prstGeom>
                <a:blipFill>
                  <a:blip r:embed="rId8"/>
                  <a:stretch>
                    <a:fillRect l="-2449" t="-7692" r="-2449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 descr="disney-jake-and-the-neverland-pirates-clip-art-images--29662.gif">
            <a:hlinkClick r:id="rId9" action="ppaction://hlinksldjump"/>
            <a:extLst>
              <a:ext uri="{FF2B5EF4-FFF2-40B4-BE49-F238E27FC236}">
                <a16:creationId xmlns:a16="http://schemas.microsoft.com/office/drawing/2014/main" id="{C31EB30F-D9D0-ECC6-FC14-BD0D2AAC591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18" name="Picture 17" descr="disney-jake-and-the-neverland-pirates-clip-art-images--29681.gif">
            <a:extLst>
              <a:ext uri="{FF2B5EF4-FFF2-40B4-BE49-F238E27FC236}">
                <a16:creationId xmlns:a16="http://schemas.microsoft.com/office/drawing/2014/main" id="{F4485014-167E-A1FD-772E-A9190118C4A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2500" y="3384558"/>
            <a:ext cx="1872801" cy="27019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99867E-5C3D-CB65-1636-9A8CB3D319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777435" cy="8668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068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552616-0922-97EF-232C-BDDA739634B1}"/>
              </a:ext>
            </a:extLst>
          </p:cNvPr>
          <p:cNvGrpSpPr/>
          <p:nvPr/>
        </p:nvGrpSpPr>
        <p:grpSpPr>
          <a:xfrm>
            <a:off x="1702499" y="419542"/>
            <a:ext cx="6551162" cy="2918447"/>
            <a:chOff x="1629372" y="-155754"/>
            <a:chExt cx="6095837" cy="2918447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2AD2EA5-508E-2987-7F28-8EAC488B1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29372" y="-155754"/>
              <a:ext cx="6095837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F010FA-2FEE-6F84-2BDD-5E71EF23ED16}"/>
                    </a:ext>
                  </a:extLst>
                </p:cNvPr>
                <p:cNvSpPr txBox="1"/>
                <p:nvPr/>
              </p:nvSpPr>
              <p:spPr>
                <a:xfrm>
                  <a:off x="1774911" y="292362"/>
                  <a:ext cx="5804759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buClrTx/>
                  </a:pPr>
                  <a:r>
                    <a:rPr lang="vi-VN" sz="32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Tìm số dư trong </a:t>
                  </a:r>
                  <a:endParaRPr lang="en-US" sz="3200" kern="1200" dirty="0">
                    <a:solidFill>
                      <a:prstClr val="black"/>
                    </a:solidFill>
                    <a:latin typeface="UTM Avo" panose="02040603050506020204" pitchFamily="18" charset="0"/>
                    <a:ea typeface="+mn-ea"/>
                  </a:endParaRPr>
                </a:p>
                <a:p>
                  <a:pPr lvl="0" algn="ctr">
                    <a:buClrTx/>
                  </a:pPr>
                  <a:r>
                    <a:rPr lang="vi-VN" sz="32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phép chia 638</a:t>
                  </a:r>
                  <a14:m>
                    <m:oMath xmlns:m="http://schemas.openxmlformats.org/officeDocument/2006/math">
                      <m:r>
                        <a:rPr lang="vi-VN" sz="320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en-US" sz="3200" b="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 </m:t>
                      </m:r>
                      <m:r>
                        <a:rPr lang="vi-VN" sz="320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 </m:t>
                      </m:r>
                    </m:oMath>
                  </a14:m>
                  <a:r>
                    <a:rPr lang="vi-VN" sz="32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2.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DF010FA-2FEE-6F84-2BDD-5E71EF23ED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911" y="292362"/>
                  <a:ext cx="5804759" cy="1077218"/>
                </a:xfrm>
                <a:prstGeom prst="rect">
                  <a:avLst/>
                </a:prstGeom>
                <a:blipFill>
                  <a:blip r:embed="rId5"/>
                  <a:stretch>
                    <a:fillRect t="-7345" b="-16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45658B6-2B53-0235-8230-F8E8F1A1B1A9}"/>
              </a:ext>
            </a:extLst>
          </p:cNvPr>
          <p:cNvGrpSpPr/>
          <p:nvPr/>
        </p:nvGrpSpPr>
        <p:grpSpPr>
          <a:xfrm>
            <a:off x="5074742" y="3067051"/>
            <a:ext cx="4164283" cy="2384682"/>
            <a:chOff x="5006981" y="2018821"/>
            <a:chExt cx="3105114" cy="2384682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2A9C80E-34EC-3BA8-54C1-3A131EB83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1" y="2018821"/>
              <a:ext cx="3105114" cy="238468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F99962D-7B00-2B00-85E5-314D97AD8811}"/>
                    </a:ext>
                  </a:extLst>
                </p:cNvPr>
                <p:cNvSpPr txBox="1"/>
                <p:nvPr/>
              </p:nvSpPr>
              <p:spPr>
                <a:xfrm>
                  <a:off x="5306952" y="2499614"/>
                  <a:ext cx="2142406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buClrTx/>
                  </a:pPr>
                  <a:r>
                    <a:rPr lang="vi-VN" sz="24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638 </a:t>
                  </a:r>
                  <a14:m>
                    <m:oMath xmlns:m="http://schemas.openxmlformats.org/officeDocument/2006/math">
                      <m:r>
                        <a:rPr lang="vi-VN" sz="240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</m:t>
                      </m:r>
                    </m:oMath>
                  </a14:m>
                  <a:r>
                    <a:rPr lang="vi-VN" sz="24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2 </a:t>
                  </a:r>
                  <a14:m>
                    <m:oMath xmlns:m="http://schemas.openxmlformats.org/officeDocument/2006/math">
                      <m:r>
                        <a:rPr lang="vi-VN" sz="240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</m:oMath>
                  </a14:m>
                  <a:r>
                    <a:rPr lang="vi-VN" sz="24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319, đây là phép chia hết nên số dư là 0.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F99962D-7B00-2B00-85E5-314D97AD88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6952" y="2499614"/>
                  <a:ext cx="2142406" cy="1200329"/>
                </a:xfrm>
                <a:prstGeom prst="rect">
                  <a:avLst/>
                </a:prstGeom>
                <a:blipFill>
                  <a:blip r:embed="rId8"/>
                  <a:stretch>
                    <a:fillRect l="-1271" t="-4569" r="-4237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Picture 15" descr="disney-jake-and-the-neverland-pirates-clip-art-images--29662.gif">
            <a:hlinkClick r:id="rId9" action="ppaction://hlinksldjump"/>
            <a:extLst>
              <a:ext uri="{FF2B5EF4-FFF2-40B4-BE49-F238E27FC236}">
                <a16:creationId xmlns:a16="http://schemas.microsoft.com/office/drawing/2014/main" id="{288BE14D-0E37-BB85-55E8-6A9469D2B8A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extLst>
              <a:ext uri="{FF2B5EF4-FFF2-40B4-BE49-F238E27FC236}">
                <a16:creationId xmlns:a16="http://schemas.microsoft.com/office/drawing/2014/main" id="{1507BCB5-1ED8-4077-FCA4-7521D0490D7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02500" y="3384558"/>
            <a:ext cx="1872801" cy="2701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4CFD1-0DE1-A437-6A00-CE0E0C0B65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777435" cy="8668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409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24C95C-DE9B-8FA8-061B-4797432B6298}"/>
              </a:ext>
            </a:extLst>
          </p:cNvPr>
          <p:cNvGrpSpPr/>
          <p:nvPr/>
        </p:nvGrpSpPr>
        <p:grpSpPr>
          <a:xfrm>
            <a:off x="1702500" y="419542"/>
            <a:ext cx="5905500" cy="2918447"/>
            <a:chOff x="1629373" y="-155754"/>
            <a:chExt cx="5495050" cy="2918447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1ABB1D48-E611-E6CB-BE4D-A39D4DFD8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29373" y="-155754"/>
              <a:ext cx="5495050" cy="291844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59A7FF-9825-A8DD-764D-80410E8A60D4}"/>
                    </a:ext>
                  </a:extLst>
                </p:cNvPr>
                <p:cNvSpPr txBox="1"/>
                <p:nvPr/>
              </p:nvSpPr>
              <p:spPr>
                <a:xfrm>
                  <a:off x="1950872" y="292362"/>
                  <a:ext cx="4655526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buClrTx/>
                  </a:pPr>
                  <a:r>
                    <a:rPr lang="vi-VN" sz="32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Phép chia 567 </a:t>
                  </a:r>
                  <a14:m>
                    <m:oMath xmlns:m="http://schemas.openxmlformats.org/officeDocument/2006/math">
                      <m:r>
                        <a:rPr lang="vi-VN" sz="3200" i="1" kern="120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</a:rPr>
                        <m:t>:</m:t>
                      </m:r>
                    </m:oMath>
                  </a14:m>
                  <a:r>
                    <a:rPr lang="vi-VN" sz="3200" kern="1200" dirty="0">
                      <a:solidFill>
                        <a:prstClr val="black"/>
                      </a:solidFill>
                      <a:latin typeface="UTM Avo" panose="02040603050506020204" pitchFamily="18" charset="0"/>
                      <a:ea typeface="+mn-ea"/>
                    </a:rPr>
                    <a:t> 5 có mấy lượt chia?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359A7FF-9825-A8DD-764D-80410E8A60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0872" y="292362"/>
                  <a:ext cx="4655526" cy="1077218"/>
                </a:xfrm>
                <a:prstGeom prst="rect">
                  <a:avLst/>
                </a:prstGeom>
                <a:blipFill>
                  <a:blip r:embed="rId5"/>
                  <a:stretch>
                    <a:fillRect t="-7910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34F56F-2728-3C49-445B-F8362991C1D7}"/>
              </a:ext>
            </a:extLst>
          </p:cNvPr>
          <p:cNvGrpSpPr/>
          <p:nvPr/>
        </p:nvGrpSpPr>
        <p:grpSpPr>
          <a:xfrm>
            <a:off x="5074742" y="3067051"/>
            <a:ext cx="4164283" cy="2384682"/>
            <a:chOff x="5006981" y="2018821"/>
            <a:chExt cx="3105114" cy="2384682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EF776A3F-4840-E14F-38D8-73AD0640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5006981" y="2018821"/>
              <a:ext cx="3105114" cy="238468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4B8BEF-BE38-09CC-FD09-FE069B353429}"/>
                </a:ext>
              </a:extLst>
            </p:cNvPr>
            <p:cNvSpPr txBox="1"/>
            <p:nvPr/>
          </p:nvSpPr>
          <p:spPr>
            <a:xfrm>
              <a:off x="5153890" y="2741375"/>
              <a:ext cx="24485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ClrTx/>
              </a:pPr>
              <a:r>
                <a:rPr lang="vi-VN" sz="4000" kern="1200" dirty="0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</a:rPr>
                <a:t>3 lượt chia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4" name="Picture 13" descr="disney-jake-and-the-neverland-pirates-clip-art-images--29662.gif">
            <a:hlinkClick r:id="rId8" action="ppaction://hlinksldjump"/>
            <a:extLst>
              <a:ext uri="{FF2B5EF4-FFF2-40B4-BE49-F238E27FC236}">
                <a16:creationId xmlns:a16="http://schemas.microsoft.com/office/drawing/2014/main" id="{E3C5174A-6328-8C10-BDC4-E24E4E4E67A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64883" y="3387102"/>
            <a:ext cx="2325394" cy="2918448"/>
          </a:xfrm>
          <a:prstGeom prst="rect">
            <a:avLst/>
          </a:prstGeom>
        </p:spPr>
      </p:pic>
      <p:pic>
        <p:nvPicPr>
          <p:cNvPr id="15" name="Picture 14" descr="disney-jake-and-the-neverland-pirates-clip-art-images--29681.gif">
            <a:extLst>
              <a:ext uri="{FF2B5EF4-FFF2-40B4-BE49-F238E27FC236}">
                <a16:creationId xmlns:a16="http://schemas.microsoft.com/office/drawing/2014/main" id="{51C35A24-F8CA-8702-D85A-7DD2EF84A5E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02500" y="3384558"/>
            <a:ext cx="1872801" cy="27019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E889416-16AF-ACA8-6AED-F9BE382D5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777435" cy="8668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224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ECB6362-4A57-4638-ACFA-FEC62D894D14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10DCCD13-DA0E-A540-F041-B0226915B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A6811E-1DE7-6F4A-79CF-4E76AD9CD4B0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737</Words>
  <Application>Microsoft Office PowerPoint</Application>
  <PresentationFormat>Widescreen</PresentationFormat>
  <Paragraphs>117</Paragraphs>
  <Slides>22</Slides>
  <Notes>19</Notes>
  <HiddenSlides>4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UTM Avo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32</cp:revision>
  <dcterms:modified xsi:type="dcterms:W3CDTF">2023-08-29T09:17:59Z</dcterms:modified>
</cp:coreProperties>
</file>