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  <p:sldMasterId id="2147483672" r:id="rId3"/>
  </p:sldMasterIdLst>
  <p:notesMasterIdLst>
    <p:notesMasterId r:id="rId22"/>
  </p:notesMasterIdLst>
  <p:sldIdLst>
    <p:sldId id="256" r:id="rId4"/>
    <p:sldId id="257" r:id="rId5"/>
    <p:sldId id="555" r:id="rId6"/>
    <p:sldId id="261" r:id="rId7"/>
    <p:sldId id="558" r:id="rId8"/>
    <p:sldId id="568" r:id="rId9"/>
    <p:sldId id="567" r:id="rId10"/>
    <p:sldId id="569" r:id="rId11"/>
    <p:sldId id="570" r:id="rId12"/>
    <p:sldId id="264" r:id="rId13"/>
    <p:sldId id="571" r:id="rId14"/>
    <p:sldId id="258" r:id="rId15"/>
    <p:sldId id="262" r:id="rId16"/>
    <p:sldId id="260" r:id="rId17"/>
    <p:sldId id="285" r:id="rId18"/>
    <p:sldId id="316" r:id="rId19"/>
    <p:sldId id="267" r:id="rId20"/>
    <p:sldId id="572" r:id="rId2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ng lê" initials="ll" lastIdx="1" clrIdx="0">
    <p:extLst>
      <p:ext uri="{19B8F6BF-5375-455C-9EA6-DF929625EA0E}">
        <p15:presenceInfo xmlns:p15="http://schemas.microsoft.com/office/powerpoint/2012/main" userId="aa8bbc59fd31db38" providerId="Windows Live"/>
      </p:ext>
    </p:extLst>
  </p:cmAuthor>
  <p:cmAuthor id="2" name="hung.nv2510hung.nv2510" initials="h" lastIdx="1" clrIdx="1">
    <p:extLst>
      <p:ext uri="{19B8F6BF-5375-455C-9EA6-DF929625EA0E}">
        <p15:presenceInfo xmlns:p15="http://schemas.microsoft.com/office/powerpoint/2012/main" userId="S::hung.nv2510@dulieucuatoi.win::a43b6403-c448-41ca-a855-a9cbf1ea92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2C9A"/>
    <a:srgbClr val="00B1CC"/>
    <a:srgbClr val="B1E8F0"/>
    <a:srgbClr val="E1EDBD"/>
    <a:srgbClr val="DDF0EC"/>
    <a:srgbClr val="FFFAF7"/>
    <a:srgbClr val="EAF3E2"/>
    <a:srgbClr val="FFECE5"/>
    <a:srgbClr val="6D6EAD"/>
    <a:srgbClr val="6DC0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2" autoAdjust="0"/>
    <p:restoredTop sz="94660"/>
  </p:normalViewPr>
  <p:slideViewPr>
    <p:cSldViewPr snapToGrid="0">
      <p:cViewPr varScale="1">
        <p:scale>
          <a:sx n="85" d="100"/>
          <a:sy n="85" d="100"/>
        </p:scale>
        <p:origin x="1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rương</a:t>
            </a:r>
            <a:r>
              <a:rPr lang="en-US" baseline="0" dirty="0"/>
              <a:t>, </a:t>
            </a:r>
            <a:r>
              <a:rPr lang="en-US" baseline="0" dirty="0" err="1"/>
              <a:t>hòm</a:t>
            </a:r>
            <a:r>
              <a:rPr lang="en-US" baseline="0" dirty="0"/>
              <a:t> </a:t>
            </a:r>
            <a:r>
              <a:rPr lang="en-US" baseline="0" dirty="0" err="1"/>
              <a:t>kho</a:t>
            </a:r>
            <a:r>
              <a:rPr lang="en-US" baseline="0" dirty="0"/>
              <a:t> </a:t>
            </a:r>
            <a:r>
              <a:rPr lang="en-US" baseline="0" dirty="0" err="1"/>
              <a:t>báu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6045F-C343-4255-B054-77D2AE83FD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7882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vùng</a:t>
            </a:r>
            <a:r>
              <a:rPr lang="en-US" baseline="0" dirty="0"/>
              <a:t> </a:t>
            </a:r>
            <a:r>
              <a:rPr lang="en-US" baseline="0" dirty="0" err="1"/>
              <a:t>trống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 Sau </a:t>
            </a:r>
            <a:r>
              <a:rPr lang="en-US" baseline="0" dirty="0" err="1"/>
              <a:t>đó</a:t>
            </a:r>
            <a:r>
              <a:rPr lang="en-US" baseline="0" dirty="0"/>
              <a:t> click </a:t>
            </a:r>
            <a:r>
              <a:rPr lang="en-US" baseline="0" dirty="0" err="1"/>
              <a:t>vào</a:t>
            </a:r>
            <a:r>
              <a:rPr lang="en-US" baseline="0" dirty="0"/>
              <a:t> Jack </a:t>
            </a:r>
            <a:r>
              <a:rPr lang="en-US" baseline="0" dirty="0" err="1"/>
              <a:t>để</a:t>
            </a:r>
            <a:r>
              <a:rPr lang="en-US" baseline="0" dirty="0"/>
              <a:t> về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kho</a:t>
            </a:r>
            <a:r>
              <a:rPr lang="en-US" baseline="0" dirty="0"/>
              <a:t> </a:t>
            </a:r>
            <a:r>
              <a:rPr lang="en-US" baseline="0" dirty="0" err="1"/>
              <a:t>báu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6045F-C343-4255-B054-77D2AE83FD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587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vùng</a:t>
            </a:r>
            <a:r>
              <a:rPr lang="en-US" baseline="0" dirty="0"/>
              <a:t> </a:t>
            </a:r>
            <a:r>
              <a:rPr lang="en-US" baseline="0" dirty="0" err="1"/>
              <a:t>trống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 Sau </a:t>
            </a:r>
            <a:r>
              <a:rPr lang="en-US" baseline="0" dirty="0" err="1"/>
              <a:t>đó</a:t>
            </a:r>
            <a:r>
              <a:rPr lang="en-US" baseline="0" dirty="0"/>
              <a:t> click </a:t>
            </a:r>
            <a:r>
              <a:rPr lang="en-US" baseline="0" dirty="0" err="1"/>
              <a:t>vào</a:t>
            </a:r>
            <a:r>
              <a:rPr lang="en-US" baseline="0" dirty="0"/>
              <a:t> Jack </a:t>
            </a:r>
            <a:r>
              <a:rPr lang="en-US" baseline="0" dirty="0" err="1"/>
              <a:t>để</a:t>
            </a:r>
            <a:r>
              <a:rPr lang="en-US" baseline="0" dirty="0"/>
              <a:t> về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kho</a:t>
            </a:r>
            <a:r>
              <a:rPr lang="en-US" baseline="0" dirty="0"/>
              <a:t> </a:t>
            </a:r>
            <a:r>
              <a:rPr lang="en-US" baseline="0" dirty="0" err="1"/>
              <a:t>báu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6045F-C343-4255-B054-77D2AE83FD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1518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vùng</a:t>
            </a:r>
            <a:r>
              <a:rPr lang="en-US" baseline="0" dirty="0"/>
              <a:t> </a:t>
            </a:r>
            <a:r>
              <a:rPr lang="en-US" baseline="0" dirty="0" err="1"/>
              <a:t>trống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 Sau </a:t>
            </a:r>
            <a:r>
              <a:rPr lang="en-US" baseline="0" dirty="0" err="1"/>
              <a:t>đó</a:t>
            </a:r>
            <a:r>
              <a:rPr lang="en-US" baseline="0" dirty="0"/>
              <a:t> click </a:t>
            </a:r>
            <a:r>
              <a:rPr lang="en-US" baseline="0" dirty="0" err="1"/>
              <a:t>vào</a:t>
            </a:r>
            <a:r>
              <a:rPr lang="en-US" baseline="0" dirty="0"/>
              <a:t> Jack </a:t>
            </a:r>
            <a:r>
              <a:rPr lang="en-US" baseline="0" dirty="0" err="1"/>
              <a:t>để</a:t>
            </a:r>
            <a:r>
              <a:rPr lang="en-US" baseline="0" dirty="0"/>
              <a:t> về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kho</a:t>
            </a:r>
            <a:r>
              <a:rPr lang="en-US" baseline="0" dirty="0"/>
              <a:t> </a:t>
            </a:r>
            <a:r>
              <a:rPr lang="en-US" baseline="0" dirty="0" err="1"/>
              <a:t>báu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6045F-C343-4255-B054-77D2AE83FD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2443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1388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6162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6850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300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5333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5207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95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05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96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787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621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3531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134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195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7774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869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0719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95193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64438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70002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70011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29748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51991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3512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66539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13720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95732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4231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2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07135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12.xml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8.gif"/><Relationship Id="rId12" Type="http://schemas.openxmlformats.org/officeDocument/2006/relationships/image" Target="../media/image15.gif"/><Relationship Id="rId17" Type="http://schemas.openxmlformats.org/officeDocument/2006/relationships/image" Target="../media/image10.png"/><Relationship Id="rId2" Type="http://schemas.openxmlformats.org/officeDocument/2006/relationships/audio" Target="../media/media1.mp3"/><Relationship Id="rId16" Type="http://schemas.openxmlformats.org/officeDocument/2006/relationships/image" Target="../media/image18.png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11" Type="http://schemas.openxmlformats.org/officeDocument/2006/relationships/image" Target="../media/image14.png"/><Relationship Id="rId5" Type="http://schemas.openxmlformats.org/officeDocument/2006/relationships/image" Target="../media/image11.jpeg"/><Relationship Id="rId15" Type="http://schemas.openxmlformats.org/officeDocument/2006/relationships/image" Target="../media/image17.png"/><Relationship Id="rId10" Type="http://schemas.openxmlformats.org/officeDocument/2006/relationships/slide" Target="slide14.xml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13.png"/><Relationship Id="rId1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gif"/><Relationship Id="rId11" Type="http://schemas.openxmlformats.org/officeDocument/2006/relationships/image" Target="../media/image10.png"/><Relationship Id="rId5" Type="http://schemas.openxmlformats.org/officeDocument/2006/relationships/slide" Target="slide11.xml"/><Relationship Id="rId10" Type="http://schemas.openxmlformats.org/officeDocument/2006/relationships/image" Target="../media/image24.png"/><Relationship Id="rId4" Type="http://schemas.openxmlformats.org/officeDocument/2006/relationships/image" Target="../media/image20.svg"/><Relationship Id="rId9" Type="http://schemas.openxmlformats.org/officeDocument/2006/relationships/image" Target="../media/image2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gif"/><Relationship Id="rId11" Type="http://schemas.openxmlformats.org/officeDocument/2006/relationships/image" Target="../media/image10.png"/><Relationship Id="rId5" Type="http://schemas.openxmlformats.org/officeDocument/2006/relationships/slide" Target="slide11.xml"/><Relationship Id="rId10" Type="http://schemas.openxmlformats.org/officeDocument/2006/relationships/image" Target="../media/image25.png"/><Relationship Id="rId4" Type="http://schemas.openxmlformats.org/officeDocument/2006/relationships/image" Target="../media/image20.svg"/><Relationship Id="rId9" Type="http://schemas.openxmlformats.org/officeDocument/2006/relationships/image" Target="../media/image23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gif"/><Relationship Id="rId11" Type="http://schemas.openxmlformats.org/officeDocument/2006/relationships/image" Target="../media/image10.png"/><Relationship Id="rId5" Type="http://schemas.openxmlformats.org/officeDocument/2006/relationships/slide" Target="slide11.xml"/><Relationship Id="rId10" Type="http://schemas.openxmlformats.org/officeDocument/2006/relationships/image" Target="../media/image26.png"/><Relationship Id="rId4" Type="http://schemas.openxmlformats.org/officeDocument/2006/relationships/image" Target="../media/image20.svg"/><Relationship Id="rId9" Type="http://schemas.openxmlformats.org/officeDocument/2006/relationships/image" Target="../media/image23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1.png"/><Relationship Id="rId5" Type="http://schemas.openxmlformats.org/officeDocument/2006/relationships/hyperlink" Target="https://www.facebook.com/groups/hoc10donghanhcunggiaovientieuhoc" TargetMode="Externa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hyperlink" Target="https://hoc10.vn/doc-sach/toan-3-tap-2/1/133/46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hyperlink" Target="https://hoc10.vn/doc-sach/toan-3-tap-2/1/133/46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oc10.vn/doc-sach/toan-3-tap-2/1/133/46/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oc10.vn/doc-sach/toan-3-tap-2/1/133/46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oc10.vn/doc-sach/toan-3-tap-2/1/133/46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oc10.vn/doc-sach/toan-3-tap-2/1/133/46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oc10.vn/doc-sach/toan-3-tap-2/1/133/46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TOÁN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603076" y="5891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-536639" y="2506418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24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vi-VN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7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6: </a:t>
            </a:r>
            <a:r>
              <a:rPr lang="nn-NO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Em ôn lại những 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nn-NO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gì đã học 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1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sney-jake-and-the-neverland-pirates-clip-art-images--2966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524000"/>
            <a:ext cx="4724400" cy="4953000"/>
          </a:xfrm>
          <a:prstGeom prst="rect">
            <a:avLst/>
          </a:prstGeom>
        </p:spPr>
      </p:pic>
      <p:pic>
        <p:nvPicPr>
          <p:cNvPr id="7" name="Picture 6" descr="1757a1bdb9a1b22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01200" y="5334000"/>
            <a:ext cx="1272503" cy="7493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D7A2930-7667-43D2-8B42-8AF6C3389138}"/>
              </a:ext>
            </a:extLst>
          </p:cNvPr>
          <p:cNvSpPr/>
          <p:nvPr/>
        </p:nvSpPr>
        <p:spPr>
          <a:xfrm>
            <a:off x="4038600" y="152400"/>
            <a:ext cx="4876800" cy="129540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12700" cmpd="sng">
                  <a:solidFill>
                    <a:srgbClr val="8064A2"/>
                  </a:solidFill>
                  <a:prstDash val="solid"/>
                </a:ln>
                <a:solidFill>
                  <a:srgbClr val="1F497D">
                    <a:lumMod val="20000"/>
                    <a:lumOff val="8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JACK TÌM KHO BÁU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6217B6-29B0-78F7-681A-3A5B9D6D5D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607039" cy="676894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game_scree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free-clip-art-pirate-ship-cliparts-that-you-can-download-to--2966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2800" y="838200"/>
            <a:ext cx="3505200" cy="2503714"/>
          </a:xfrm>
          <a:prstGeom prst="rect">
            <a:avLst/>
          </a:prstGeom>
        </p:spPr>
      </p:pic>
      <p:pic>
        <p:nvPicPr>
          <p:cNvPr id="9" name="Picture 8" descr="disney-jake-and-the-neverland-pirates-clip-art-images--29662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53200" y="1143000"/>
            <a:ext cx="2286000" cy="1981200"/>
          </a:xfrm>
          <a:prstGeom prst="rect">
            <a:avLst/>
          </a:prstGeom>
        </p:spPr>
      </p:pic>
      <p:pic>
        <p:nvPicPr>
          <p:cNvPr id="10" name="Picture 9" descr="020cafd9e8d2e8024e60e3d66391fe0e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81800" y="5105400"/>
            <a:ext cx="2438400" cy="2209800"/>
          </a:xfrm>
          <a:prstGeom prst="rect">
            <a:avLst/>
          </a:prstGeom>
        </p:spPr>
      </p:pic>
      <p:pic>
        <p:nvPicPr>
          <p:cNvPr id="12" name="Picture 11" descr="fb44a5326e85d476b1b0027a81526e0e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572000" y="5562600"/>
            <a:ext cx="1905000" cy="1295400"/>
          </a:xfrm>
          <a:prstGeom prst="rect">
            <a:avLst/>
          </a:prstGeom>
        </p:spPr>
      </p:pic>
      <p:pic>
        <p:nvPicPr>
          <p:cNvPr id="14" name="Picture 7" descr="C:\Users\ADMIN\Desktop\Doreamon cau ca\animated-tropical-fish-5-2.gif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726" y="3384030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e0719548b26d2f34b9b299abba325ffd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057400" y="5257800"/>
            <a:ext cx="2133600" cy="1600200"/>
          </a:xfrm>
          <a:prstGeom prst="rect">
            <a:avLst/>
          </a:prstGeom>
        </p:spPr>
      </p:pic>
      <p:pic>
        <p:nvPicPr>
          <p:cNvPr id="11" name="Picture 10" descr="3e0d0b8091e5297e6b938ce3eaa17115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flipH="1">
            <a:off x="12170764" y="3694574"/>
            <a:ext cx="2090890" cy="1145940"/>
          </a:xfrm>
          <a:prstGeom prst="rect">
            <a:avLst/>
          </a:prstGeom>
        </p:spPr>
      </p:pic>
      <p:pic>
        <p:nvPicPr>
          <p:cNvPr id="3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FA828D72-6A2C-0C41-D77B-CEC9B75D2A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474788" y="2451100"/>
            <a:ext cx="609600" cy="609600"/>
          </a:xfrm>
          <a:prstGeom prst="rect">
            <a:avLst/>
          </a:prstGeom>
        </p:spPr>
      </p:pic>
      <p:pic>
        <p:nvPicPr>
          <p:cNvPr id="5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D9F86808-FE2F-6AD2-3BDB-B488F6BB26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2019300" y="4724400"/>
            <a:ext cx="609600" cy="609600"/>
          </a:xfrm>
          <a:prstGeom prst="rect">
            <a:avLst/>
          </a:prstGeom>
        </p:spPr>
      </p:pic>
      <p:pic>
        <p:nvPicPr>
          <p:cNvPr id="6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9098CDDF-CE90-2097-625F-6554C696EF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143000" y="5318178"/>
            <a:ext cx="609600" cy="609600"/>
          </a:xfrm>
          <a:prstGeom prst="rect">
            <a:avLst/>
          </a:prstGeom>
        </p:spPr>
      </p:pic>
      <p:pic>
        <p:nvPicPr>
          <p:cNvPr id="15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9B658BA8-4954-FBF3-07C3-B7EC0AC03C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841920" y="3797301"/>
            <a:ext cx="609600" cy="609600"/>
          </a:xfrm>
          <a:prstGeom prst="rect">
            <a:avLst/>
          </a:prstGeom>
        </p:spPr>
      </p:pic>
      <p:sp>
        <p:nvSpPr>
          <p:cNvPr id="16" name="Arrow: Right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8B1797F-13C4-F946-8C80-37FA1D5B472F}"/>
              </a:ext>
            </a:extLst>
          </p:cNvPr>
          <p:cNvSpPr/>
          <p:nvPr/>
        </p:nvSpPr>
        <p:spPr>
          <a:xfrm>
            <a:off x="10412361" y="317090"/>
            <a:ext cx="1415845" cy="737419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UTM Avo" panose="02040603050506020204" pitchFamily="18" charset="0"/>
              </a:rPr>
              <a:t>Tiếp</a:t>
            </a:r>
            <a:r>
              <a:rPr lang="en-US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UTM Avo" panose="02040603050506020204" pitchFamily="18" charset="0"/>
              </a:rPr>
              <a:t>theo</a:t>
            </a:r>
            <a:endParaRPr lang="en-US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AEE3983-22E3-150B-E845-CB6E322689F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0"/>
            <a:ext cx="607039" cy="676894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0.02777 L 1.11022E-16 -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8" dur="2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5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1.15 -3.33333E-6 " pathEditMode="relative" rAng="0" ptsTypes="AA">
                                      <p:cBhvr>
                                        <p:cTn id="10" dur="2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15 -0.4277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-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7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44444E-6 L -0.1125 -0.4611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72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L -0.34375 -0.4592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88" y="-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7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A0FADFC-65CA-C165-0615-126959EC5C52}"/>
              </a:ext>
            </a:extLst>
          </p:cNvPr>
          <p:cNvGrpSpPr/>
          <p:nvPr/>
        </p:nvGrpSpPr>
        <p:grpSpPr>
          <a:xfrm>
            <a:off x="4800600" y="3272083"/>
            <a:ext cx="4164283" cy="1893899"/>
            <a:chOff x="5006982" y="2509603"/>
            <a:chExt cx="3105114" cy="1893899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327881EF-C168-193C-2FC4-6F217AF158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5006982" y="2509603"/>
              <a:ext cx="3105114" cy="1893899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5091466" y="2868727"/>
              <a:ext cx="256380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buClrTx/>
              </a:pPr>
              <a:r>
                <a:rPr lang="en-US" sz="2400" kern="1200" dirty="0">
                  <a:solidFill>
                    <a:schemeClr val="tx1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kern="1200" dirty="0" err="1">
                  <a:solidFill>
                    <a:schemeClr val="tx1"/>
                  </a:solidFill>
                  <a:latin typeface="UTM Avo" panose="02040603050506020204" pitchFamily="18" charset="0"/>
                  <a:ea typeface="+mn-ea"/>
                  <a:cs typeface="+mn-cs"/>
                </a:rPr>
                <a:t>Truyện</a:t>
              </a:r>
              <a:r>
                <a:rPr lang="en-US" sz="2400" kern="1200" dirty="0">
                  <a:solidFill>
                    <a:schemeClr val="tx1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kern="1200" dirty="0" err="1">
                  <a:solidFill>
                    <a:schemeClr val="tx1"/>
                  </a:solidFill>
                  <a:latin typeface="UTM Avo" panose="02040603050506020204" pitchFamily="18" charset="0"/>
                  <a:ea typeface="+mn-ea"/>
                  <a:cs typeface="+mn-cs"/>
                </a:rPr>
                <a:t>cổ</a:t>
              </a:r>
              <a:r>
                <a:rPr lang="en-US" sz="2400" kern="1200" dirty="0">
                  <a:solidFill>
                    <a:schemeClr val="tx1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kern="1200" dirty="0" err="1">
                  <a:solidFill>
                    <a:schemeClr val="tx1"/>
                  </a:solidFill>
                  <a:latin typeface="UTM Avo" panose="02040603050506020204" pitchFamily="18" charset="0"/>
                  <a:ea typeface="+mn-ea"/>
                  <a:cs typeface="+mn-cs"/>
                </a:rPr>
                <a:t>tích</a:t>
              </a:r>
              <a:r>
                <a:rPr lang="en-US" sz="2400" kern="1200" dirty="0">
                  <a:solidFill>
                    <a:schemeClr val="tx1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kern="1200" dirty="0" err="1">
                  <a:solidFill>
                    <a:schemeClr val="tx1"/>
                  </a:solidFill>
                  <a:latin typeface="UTM Avo" panose="02040603050506020204" pitchFamily="18" charset="0"/>
                  <a:ea typeface="+mn-ea"/>
                  <a:cs typeface="+mn-cs"/>
                </a:rPr>
                <a:t>Việt</a:t>
              </a:r>
              <a:r>
                <a:rPr lang="en-US" sz="2400" kern="1200" dirty="0">
                  <a:solidFill>
                    <a:schemeClr val="tx1"/>
                  </a:solidFill>
                  <a:latin typeface="UTM Avo" panose="02040603050506020204" pitchFamily="18" charset="0"/>
                  <a:ea typeface="+mn-ea"/>
                  <a:cs typeface="+mn-cs"/>
                </a:rPr>
                <a:t> Nam </a:t>
              </a:r>
              <a:r>
                <a:rPr lang="en-US" sz="2400" kern="1200" dirty="0" err="1">
                  <a:solidFill>
                    <a:schemeClr val="tx1"/>
                  </a:solidFill>
                  <a:latin typeface="UTM Avo" panose="02040603050506020204" pitchFamily="18" charset="0"/>
                  <a:ea typeface="+mn-ea"/>
                  <a:cs typeface="+mn-cs"/>
                </a:rPr>
                <a:t>giá</a:t>
              </a:r>
              <a:r>
                <a:rPr lang="en-US" sz="2400" kern="1200" dirty="0">
                  <a:solidFill>
                    <a:schemeClr val="tx1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kern="1200" dirty="0" err="1">
                  <a:solidFill>
                    <a:schemeClr val="tx1"/>
                  </a:solidFill>
                  <a:latin typeface="UTM Avo" panose="02040603050506020204" pitchFamily="18" charset="0"/>
                  <a:ea typeface="+mn-ea"/>
                  <a:cs typeface="+mn-cs"/>
                </a:rPr>
                <a:t>khoảng</a:t>
              </a:r>
              <a:r>
                <a:rPr lang="en-US" sz="2400" kern="1200" dirty="0">
                  <a:solidFill>
                    <a:schemeClr val="tx1"/>
                  </a:solidFill>
                  <a:latin typeface="UTM Avo" panose="02040603050506020204" pitchFamily="18" charset="0"/>
                  <a:ea typeface="+mn-ea"/>
                  <a:cs typeface="+mn-cs"/>
                </a:rPr>
                <a:t>                 54 000 </a:t>
              </a:r>
              <a:r>
                <a:rPr lang="en-US" sz="2400" kern="1200" dirty="0" err="1">
                  <a:solidFill>
                    <a:schemeClr val="tx1"/>
                  </a:solidFill>
                  <a:latin typeface="UTM Avo" panose="02040603050506020204" pitchFamily="18" charset="0"/>
                  <a:ea typeface="+mn-ea"/>
                  <a:cs typeface="+mn-cs"/>
                </a:rPr>
                <a:t>đồng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9" name="Picture 8" descr="disney-jake-and-the-neverland-pirates-clip-art-images--29662.gif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64883" y="3387102"/>
            <a:ext cx="2325394" cy="2918448"/>
          </a:xfrm>
          <a:prstGeom prst="rect">
            <a:avLst/>
          </a:prstGeom>
        </p:spPr>
      </p:pic>
      <p:pic>
        <p:nvPicPr>
          <p:cNvPr id="17" name="Picture 16" descr="disney-jake-and-the-neverland-pirates-clip-art-images--29681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54317" y="3356628"/>
            <a:ext cx="1872801" cy="270191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4758745-1F66-AD7C-FCC8-3C227DC463AA}"/>
              </a:ext>
            </a:extLst>
          </p:cNvPr>
          <p:cNvGrpSpPr/>
          <p:nvPr/>
        </p:nvGrpSpPr>
        <p:grpSpPr>
          <a:xfrm>
            <a:off x="2286001" y="304289"/>
            <a:ext cx="4927599" cy="3656452"/>
            <a:chOff x="2286001" y="304289"/>
            <a:chExt cx="4927599" cy="365645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51A747E-16B6-D6C1-2D60-A25075F88F8F}"/>
                </a:ext>
              </a:extLst>
            </p:cNvPr>
            <p:cNvGrpSpPr/>
            <p:nvPr/>
          </p:nvGrpSpPr>
          <p:grpSpPr>
            <a:xfrm>
              <a:off x="2286001" y="304289"/>
              <a:ext cx="4927599" cy="3656452"/>
              <a:chOff x="2118436" y="-271007"/>
              <a:chExt cx="3714000" cy="3656452"/>
            </a:xfrm>
          </p:grpSpPr>
          <p:pic>
            <p:nvPicPr>
              <p:cNvPr id="3" name="Graphic 2">
                <a:extLst>
                  <a:ext uri="{FF2B5EF4-FFF2-40B4-BE49-F238E27FC236}">
                    <a16:creationId xmlns:a16="http://schemas.microsoft.com/office/drawing/2014/main" id="{1D819276-4142-5CED-9C4D-6669AE4656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118436" y="-271007"/>
                <a:ext cx="3714000" cy="3656452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2384406" y="287297"/>
                <a:ext cx="189176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buClrTx/>
                </a:pPr>
                <a:r>
                  <a:rPr lang="vi-VN" sz="2000" kern="1200" dirty="0">
                    <a:solidFill>
                      <a:prstClr val="black"/>
                    </a:solidFill>
                    <a:latin typeface="UTM Avo" panose="02040603050506020204" pitchFamily="18" charset="0"/>
                    <a:ea typeface="+mn-ea"/>
                    <a:cs typeface="+mn-cs"/>
                  </a:rPr>
                  <a:t>Làm tròn giá bán quyển sách sau đến hàng nghìn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9A1DDC0-EF16-91BF-E137-B1457E2EE3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991089" y="530959"/>
              <a:ext cx="1549105" cy="2112914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A2044B2-7DB5-9588-CEB9-42D0D6EB1CA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607039" cy="67689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78458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0C75043-C7A3-19A5-6650-C34B5791D09A}"/>
              </a:ext>
            </a:extLst>
          </p:cNvPr>
          <p:cNvGrpSpPr/>
          <p:nvPr/>
        </p:nvGrpSpPr>
        <p:grpSpPr>
          <a:xfrm>
            <a:off x="4800600" y="3272083"/>
            <a:ext cx="4164283" cy="1893899"/>
            <a:chOff x="5006982" y="2509603"/>
            <a:chExt cx="3105114" cy="1893899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3474FC76-B6F1-9161-61AE-5F2465FACD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5006982" y="2509603"/>
              <a:ext cx="3105114" cy="189389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A6C8CB4-CD25-0E55-CA24-F6C2C7AB4733}"/>
                </a:ext>
              </a:extLst>
            </p:cNvPr>
            <p:cNvSpPr txBox="1"/>
            <p:nvPr/>
          </p:nvSpPr>
          <p:spPr>
            <a:xfrm>
              <a:off x="5091466" y="2868727"/>
              <a:ext cx="256380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buClrTx/>
              </a:pPr>
              <a:r>
                <a:rPr lang="en-US" sz="2400" kern="1200" dirty="0" err="1">
                  <a:solidFill>
                    <a:schemeClr val="tx1"/>
                  </a:solidFill>
                  <a:latin typeface="UTM Avo" panose="02040603050506020204" pitchFamily="18" charset="0"/>
                  <a:ea typeface="+mn-ea"/>
                  <a:cs typeface="+mn-cs"/>
                </a:rPr>
                <a:t>Góc</a:t>
              </a:r>
              <a:r>
                <a:rPr lang="en-US" sz="2400" kern="1200" dirty="0">
                  <a:solidFill>
                    <a:schemeClr val="tx1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kern="1200" dirty="0" err="1">
                  <a:solidFill>
                    <a:schemeClr val="tx1"/>
                  </a:solidFill>
                  <a:latin typeface="UTM Avo" panose="02040603050506020204" pitchFamily="18" charset="0"/>
                  <a:ea typeface="+mn-ea"/>
                  <a:cs typeface="+mn-cs"/>
                </a:rPr>
                <a:t>sân</a:t>
              </a:r>
              <a:r>
                <a:rPr lang="en-US" sz="2400" kern="1200" dirty="0">
                  <a:solidFill>
                    <a:schemeClr val="tx1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kern="1200" dirty="0" err="1">
                  <a:solidFill>
                    <a:schemeClr val="tx1"/>
                  </a:solidFill>
                  <a:latin typeface="UTM Avo" panose="02040603050506020204" pitchFamily="18" charset="0"/>
                  <a:ea typeface="+mn-ea"/>
                  <a:cs typeface="+mn-cs"/>
                </a:rPr>
                <a:t>và</a:t>
              </a:r>
              <a:r>
                <a:rPr lang="en-US" sz="2400" kern="1200" dirty="0">
                  <a:solidFill>
                    <a:schemeClr val="tx1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kern="1200" dirty="0" err="1">
                  <a:solidFill>
                    <a:schemeClr val="tx1"/>
                  </a:solidFill>
                  <a:latin typeface="UTM Avo" panose="02040603050506020204" pitchFamily="18" charset="0"/>
                  <a:ea typeface="+mn-ea"/>
                  <a:cs typeface="+mn-cs"/>
                </a:rPr>
                <a:t>khoảng</a:t>
              </a:r>
              <a:r>
                <a:rPr lang="en-US" sz="2400" kern="1200" dirty="0">
                  <a:solidFill>
                    <a:schemeClr val="tx1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kern="1200" dirty="0" err="1">
                  <a:solidFill>
                    <a:schemeClr val="tx1"/>
                  </a:solidFill>
                  <a:latin typeface="UTM Avo" panose="02040603050506020204" pitchFamily="18" charset="0"/>
                  <a:ea typeface="+mn-ea"/>
                  <a:cs typeface="+mn-cs"/>
                </a:rPr>
                <a:t>trời</a:t>
              </a:r>
              <a:r>
                <a:rPr lang="en-US" sz="2400" kern="1200" dirty="0">
                  <a:solidFill>
                    <a:schemeClr val="tx1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kern="1200" dirty="0" err="1">
                  <a:solidFill>
                    <a:schemeClr val="tx1"/>
                  </a:solidFill>
                  <a:latin typeface="UTM Avo" panose="02040603050506020204" pitchFamily="18" charset="0"/>
                  <a:ea typeface="+mn-ea"/>
                  <a:cs typeface="+mn-cs"/>
                </a:rPr>
                <a:t>giá</a:t>
              </a:r>
              <a:r>
                <a:rPr lang="en-US" sz="2400" kern="1200" dirty="0">
                  <a:solidFill>
                    <a:schemeClr val="tx1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kern="1200" dirty="0" err="1">
                  <a:solidFill>
                    <a:schemeClr val="tx1"/>
                  </a:solidFill>
                  <a:latin typeface="UTM Avo" panose="02040603050506020204" pitchFamily="18" charset="0"/>
                  <a:ea typeface="+mn-ea"/>
                  <a:cs typeface="+mn-cs"/>
                </a:rPr>
                <a:t>khoảng</a:t>
              </a:r>
              <a:endPara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  <a:p>
              <a:pPr lvl="0" algn="ctr">
                <a:buClrTx/>
              </a:pPr>
              <a:r>
                <a:rPr lang="en-US" sz="2400" kern="1200" dirty="0">
                  <a:solidFill>
                    <a:schemeClr val="tx1"/>
                  </a:solidFill>
                  <a:latin typeface="UTM Avo" panose="02040603050506020204" pitchFamily="18" charset="0"/>
                  <a:ea typeface="+mn-ea"/>
                  <a:cs typeface="+mn-cs"/>
                </a:rPr>
                <a:t>26 000 </a:t>
              </a:r>
              <a:r>
                <a:rPr lang="en-US" sz="2400" kern="1200" dirty="0" err="1">
                  <a:solidFill>
                    <a:schemeClr val="tx1"/>
                  </a:solidFill>
                  <a:latin typeface="UTM Avo" panose="02040603050506020204" pitchFamily="18" charset="0"/>
                  <a:ea typeface="+mn-ea"/>
                  <a:cs typeface="+mn-cs"/>
                </a:rPr>
                <a:t>đồng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5" name="Picture 4" descr="disney-jake-and-the-neverland-pirates-clip-art-images--29662.gif">
            <a:hlinkClick r:id="rId5" action="ppaction://hlinksldjump"/>
            <a:extLst>
              <a:ext uri="{FF2B5EF4-FFF2-40B4-BE49-F238E27FC236}">
                <a16:creationId xmlns:a16="http://schemas.microsoft.com/office/drawing/2014/main" id="{A5849F58-C3DC-5D38-5088-8662B2C7D5A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64883" y="3387102"/>
            <a:ext cx="2325394" cy="2918448"/>
          </a:xfrm>
          <a:prstGeom prst="rect">
            <a:avLst/>
          </a:prstGeom>
        </p:spPr>
      </p:pic>
      <p:pic>
        <p:nvPicPr>
          <p:cNvPr id="6" name="Picture 5" descr="disney-jake-and-the-neverland-pirates-clip-art-images--29681.gif">
            <a:extLst>
              <a:ext uri="{FF2B5EF4-FFF2-40B4-BE49-F238E27FC236}">
                <a16:creationId xmlns:a16="http://schemas.microsoft.com/office/drawing/2014/main" id="{E1D06684-B96B-9966-C811-BDB8995A746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54317" y="3356628"/>
            <a:ext cx="1872801" cy="270191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1A66C012-5C1F-11FB-91FF-05DEDE030A3C}"/>
              </a:ext>
            </a:extLst>
          </p:cNvPr>
          <p:cNvGrpSpPr/>
          <p:nvPr/>
        </p:nvGrpSpPr>
        <p:grpSpPr>
          <a:xfrm>
            <a:off x="2286001" y="304289"/>
            <a:ext cx="4927599" cy="3656452"/>
            <a:chOff x="2286001" y="304289"/>
            <a:chExt cx="4927599" cy="365645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C31DC30-81F2-C83A-BC2E-C98610851096}"/>
                </a:ext>
              </a:extLst>
            </p:cNvPr>
            <p:cNvGrpSpPr/>
            <p:nvPr/>
          </p:nvGrpSpPr>
          <p:grpSpPr>
            <a:xfrm>
              <a:off x="2286001" y="304289"/>
              <a:ext cx="4927599" cy="3656452"/>
              <a:chOff x="2118436" y="-271007"/>
              <a:chExt cx="3714000" cy="3656452"/>
            </a:xfrm>
          </p:grpSpPr>
          <p:pic>
            <p:nvPicPr>
              <p:cNvPr id="19" name="Graphic 18">
                <a:extLst>
                  <a:ext uri="{FF2B5EF4-FFF2-40B4-BE49-F238E27FC236}">
                    <a16:creationId xmlns:a16="http://schemas.microsoft.com/office/drawing/2014/main" id="{F5578F8A-DB1C-B352-E207-F2941B4188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118436" y="-271007"/>
                <a:ext cx="3714000" cy="3656452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54ABC8E-C2C8-801A-4A9F-CAEFB2855EFD}"/>
                  </a:ext>
                </a:extLst>
              </p:cNvPr>
              <p:cNvSpPr txBox="1"/>
              <p:nvPr/>
            </p:nvSpPr>
            <p:spPr>
              <a:xfrm>
                <a:off x="2287518" y="450274"/>
                <a:ext cx="188100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buClrTx/>
                </a:pPr>
                <a:r>
                  <a:rPr lang="vi-VN" sz="2000" kern="1200" dirty="0">
                    <a:solidFill>
                      <a:prstClr val="black"/>
                    </a:solidFill>
                    <a:latin typeface="UTM Avo" panose="02040603050506020204" pitchFamily="18" charset="0"/>
                    <a:ea typeface="+mn-ea"/>
                    <a:cs typeface="+mn-cs"/>
                  </a:rPr>
                  <a:t>Làm tròn giá bán quyển sách sau đến hàng nghìn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28E99A0-04AA-1DC5-6E92-A8E4FCAACD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158327" y="506656"/>
              <a:ext cx="1519113" cy="2253756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5EDCDB96-C919-6D1E-5F84-888F4531414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607039" cy="67689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82054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8D7B00A-A0AC-CA16-AD66-390CA66E5B55}"/>
              </a:ext>
            </a:extLst>
          </p:cNvPr>
          <p:cNvGrpSpPr/>
          <p:nvPr/>
        </p:nvGrpSpPr>
        <p:grpSpPr>
          <a:xfrm>
            <a:off x="4800600" y="3272083"/>
            <a:ext cx="4164283" cy="1893899"/>
            <a:chOff x="5006982" y="2509603"/>
            <a:chExt cx="3105114" cy="1893899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5DBB8471-9FF3-E002-A598-5BB26348D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5006982" y="2509603"/>
              <a:ext cx="3105114" cy="189389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15447D1-D836-84E8-FA79-7A5B3F60403B}"/>
                </a:ext>
              </a:extLst>
            </p:cNvPr>
            <p:cNvSpPr txBox="1"/>
            <p:nvPr/>
          </p:nvSpPr>
          <p:spPr>
            <a:xfrm>
              <a:off x="5091466" y="2843327"/>
              <a:ext cx="256380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buClrTx/>
              </a:pPr>
              <a:r>
                <a:rPr lang="vi-VN" sz="2400" kern="1200" dirty="0">
                  <a:solidFill>
                    <a:schemeClr val="tx1"/>
                  </a:solidFill>
                  <a:latin typeface="UTM Avo" panose="02040603050506020204" pitchFamily="18" charset="0"/>
                  <a:ea typeface="+mn-ea"/>
                  <a:cs typeface="+mn-cs"/>
                </a:rPr>
                <a:t>Dế Mèn phiêu </a:t>
              </a:r>
              <a:endPara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  <a:p>
              <a:pPr lvl="0" algn="ctr">
                <a:buClrTx/>
              </a:pPr>
              <a:r>
                <a:rPr lang="vi-VN" sz="2400" kern="1200" dirty="0">
                  <a:solidFill>
                    <a:schemeClr val="tx1"/>
                  </a:solidFill>
                  <a:latin typeface="UTM Avo" panose="02040603050506020204" pitchFamily="18" charset="0"/>
                  <a:ea typeface="+mn-ea"/>
                  <a:cs typeface="+mn-cs"/>
                </a:rPr>
                <a:t>lưu kí giá khoảng </a:t>
              </a:r>
              <a:r>
                <a:rPr lang="en-US" sz="2400" kern="1200" dirty="0">
                  <a:solidFill>
                    <a:schemeClr val="tx1"/>
                  </a:solidFill>
                  <a:latin typeface="UTM Avo" panose="02040603050506020204" pitchFamily="18" charset="0"/>
                  <a:ea typeface="+mn-ea"/>
                  <a:cs typeface="+mn-cs"/>
                </a:rPr>
                <a:t>                        </a:t>
              </a:r>
              <a:r>
                <a:rPr lang="vi-VN" sz="2400" kern="1200" dirty="0">
                  <a:solidFill>
                    <a:schemeClr val="tx1"/>
                  </a:solidFill>
                  <a:latin typeface="UTM Avo" panose="02040603050506020204" pitchFamily="18" charset="0"/>
                  <a:ea typeface="+mn-ea"/>
                  <a:cs typeface="+mn-cs"/>
                </a:rPr>
                <a:t>48 000 đồng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4" name="Picture 13" descr="disney-jake-and-the-neverland-pirates-clip-art-images--29662.gif">
            <a:hlinkClick r:id="rId5" action="ppaction://hlinksldjump"/>
            <a:extLst>
              <a:ext uri="{FF2B5EF4-FFF2-40B4-BE49-F238E27FC236}">
                <a16:creationId xmlns:a16="http://schemas.microsoft.com/office/drawing/2014/main" id="{65C38D2A-29F9-70D4-D6D4-1EA6E754117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64883" y="3387102"/>
            <a:ext cx="2325394" cy="2918448"/>
          </a:xfrm>
          <a:prstGeom prst="rect">
            <a:avLst/>
          </a:prstGeom>
        </p:spPr>
      </p:pic>
      <p:pic>
        <p:nvPicPr>
          <p:cNvPr id="15" name="Picture 14" descr="disney-jake-and-the-neverland-pirates-clip-art-images--29681.gif">
            <a:extLst>
              <a:ext uri="{FF2B5EF4-FFF2-40B4-BE49-F238E27FC236}">
                <a16:creationId xmlns:a16="http://schemas.microsoft.com/office/drawing/2014/main" id="{D2B1825A-9299-1391-1E40-6DB218DE1B7F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54317" y="3356628"/>
            <a:ext cx="1872801" cy="2701918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6DD09A6-A4CE-8AE8-2DFE-11405245C874}"/>
              </a:ext>
            </a:extLst>
          </p:cNvPr>
          <p:cNvGrpSpPr/>
          <p:nvPr/>
        </p:nvGrpSpPr>
        <p:grpSpPr>
          <a:xfrm>
            <a:off x="2286001" y="304289"/>
            <a:ext cx="4927599" cy="3656452"/>
            <a:chOff x="2286001" y="304289"/>
            <a:chExt cx="4927599" cy="365645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D8E50B1-AA93-EA1D-2015-3269CEAEC476}"/>
                </a:ext>
              </a:extLst>
            </p:cNvPr>
            <p:cNvGrpSpPr/>
            <p:nvPr/>
          </p:nvGrpSpPr>
          <p:grpSpPr>
            <a:xfrm>
              <a:off x="2286001" y="304289"/>
              <a:ext cx="4927599" cy="3656452"/>
              <a:chOff x="2118436" y="-271007"/>
              <a:chExt cx="3714000" cy="3656452"/>
            </a:xfrm>
          </p:grpSpPr>
          <p:pic>
            <p:nvPicPr>
              <p:cNvPr id="20" name="Graphic 19">
                <a:extLst>
                  <a:ext uri="{FF2B5EF4-FFF2-40B4-BE49-F238E27FC236}">
                    <a16:creationId xmlns:a16="http://schemas.microsoft.com/office/drawing/2014/main" id="{9C944E9B-599E-95BB-A62D-F947A6BA88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118436" y="-271007"/>
                <a:ext cx="3714000" cy="3656452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F7F99F-6BAF-B6CE-2610-F26257B2488B}"/>
                  </a:ext>
                </a:extLst>
              </p:cNvPr>
              <p:cNvSpPr txBox="1"/>
              <p:nvPr/>
            </p:nvSpPr>
            <p:spPr>
              <a:xfrm>
                <a:off x="2384406" y="287297"/>
                <a:ext cx="189176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buClrTx/>
                </a:pPr>
                <a:r>
                  <a:rPr lang="vi-VN" sz="2000" kern="1200" dirty="0">
                    <a:solidFill>
                      <a:prstClr val="black"/>
                    </a:solidFill>
                    <a:latin typeface="UTM Avo" panose="02040603050506020204" pitchFamily="18" charset="0"/>
                    <a:ea typeface="+mn-ea"/>
                    <a:cs typeface="+mn-cs"/>
                  </a:rPr>
                  <a:t>Làm tròn giá bán quyển sách sau đến hàng nghìn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44DEBDE-1445-1139-DCF9-599D1B412B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13047" r="10362"/>
            <a:stretch/>
          </p:blipFill>
          <p:spPr>
            <a:xfrm>
              <a:off x="5148803" y="504193"/>
              <a:ext cx="1571593" cy="2256219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6A95D34-FAF6-392D-D831-707E3A8C28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607039" cy="67689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6200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E197741-746C-42B8-A510-FEA0520DB8CF}"/>
              </a:ext>
            </a:extLst>
          </p:cNvPr>
          <p:cNvSpPr/>
          <p:nvPr/>
        </p:nvSpPr>
        <p:spPr>
          <a:xfrm>
            <a:off x="813691" y="1713068"/>
            <a:ext cx="10564617" cy="654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vi-VN" sz="28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Hôm nay em ôn được những gì?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920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7596;p55">
            <a:extLst>
              <a:ext uri="{FF2B5EF4-FFF2-40B4-BE49-F238E27FC236}">
                <a16:creationId xmlns:a16="http://schemas.microsoft.com/office/drawing/2014/main" id="{96948CBD-F61C-411E-A754-23274D63BB4E}"/>
              </a:ext>
            </a:extLst>
          </p:cNvPr>
          <p:cNvSpPr txBox="1">
            <a:spLocks/>
          </p:cNvSpPr>
          <p:nvPr/>
        </p:nvSpPr>
        <p:spPr>
          <a:xfrm>
            <a:off x="2249777" y="1322614"/>
            <a:ext cx="704109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HƯỚNG DẪN VỀ NHÀ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9E7215F-8A1C-3FF9-E28E-C68F1E41C4D3}"/>
              </a:ext>
            </a:extLst>
          </p:cNvPr>
          <p:cNvGrpSpPr/>
          <p:nvPr/>
        </p:nvGrpSpPr>
        <p:grpSpPr>
          <a:xfrm>
            <a:off x="1582057" y="2162629"/>
            <a:ext cx="8592458" cy="1654628"/>
            <a:chOff x="1582057" y="2162629"/>
            <a:chExt cx="8592458" cy="1654628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54439F91-C83F-AE63-3A47-1130AA0ECE70}"/>
                </a:ext>
              </a:extLst>
            </p:cNvPr>
            <p:cNvSpPr/>
            <p:nvPr/>
          </p:nvSpPr>
          <p:spPr>
            <a:xfrm>
              <a:off x="1582057" y="2162629"/>
              <a:ext cx="3468914" cy="12663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766641A-CA75-1AF4-CA42-C2CB7F723759}"/>
                </a:ext>
              </a:extLst>
            </p:cNvPr>
            <p:cNvSpPr/>
            <p:nvPr/>
          </p:nvSpPr>
          <p:spPr>
            <a:xfrm>
              <a:off x="5370349" y="2162629"/>
              <a:ext cx="4804166" cy="1654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B392887-3FC9-243C-0ECD-0CD9E1754B8C}"/>
                </a:ext>
              </a:extLst>
            </p:cNvPr>
            <p:cNvSpPr txBox="1"/>
            <p:nvPr/>
          </p:nvSpPr>
          <p:spPr>
            <a:xfrm>
              <a:off x="1756291" y="2249238"/>
              <a:ext cx="3186962" cy="950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nl-NL" sz="2000" dirty="0"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Ôn lại các số trong phạm vị 100 000</a:t>
              </a:r>
              <a:endParaRPr lang="en-US" sz="2000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36F4E3E-B8B8-D772-24AF-EB0AB8104B55}"/>
                </a:ext>
              </a:extLst>
            </p:cNvPr>
            <p:cNvSpPr txBox="1"/>
            <p:nvPr/>
          </p:nvSpPr>
          <p:spPr>
            <a:xfrm>
              <a:off x="5569320" y="2249238"/>
              <a:ext cx="4372966" cy="14119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nl-NL" sz="2000" dirty="0"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Ôn lại cách tìm số lớn nhất, số nhỏ nhất, so sánh, sắp xếp và làm tròn số trong phạm vi 100 000</a:t>
              </a:r>
              <a:endParaRPr lang="en-US" sz="2000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997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4540957" y="3585180"/>
            <a:ext cx="2944537" cy="295847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01956" y="3753145"/>
            <a:ext cx="2622541" cy="2622541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6" name="Google Shape;86;p1"/>
          <p:cNvSpPr txBox="1"/>
          <p:nvPr/>
        </p:nvSpPr>
        <p:spPr>
          <a:xfrm>
            <a:off x="454403" y="574846"/>
            <a:ext cx="11367083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Để kết nối cộng đồng giáo viên và nhận thêm nhiều tài liệu giảng dạy,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mời quý thầy cô tham gia Group Facebook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theo đường link: 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2441908" y="2000034"/>
            <a:ext cx="7407478" cy="461665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>
            <a:hlinkClick r:id="rId5"/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Hoc10 – Đồng hành cùng giáo viên tiểu học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4011326" y="2381351"/>
            <a:ext cx="4321723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Hoặc truy cập qua QR code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90" name="Google Shape;90;p1" descr="Ngón Trỏ, ngón tay, Máy tính Biểu tượng Tay - tay png tải về - Miễn phí  trong suốt Tay png Tải về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>
            <a:off x="5444625" y="2851979"/>
            <a:ext cx="1053311" cy="749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315A1FC-5492-CAC3-511B-C50109FE8B79}"/>
              </a:ext>
            </a:extLst>
          </p:cNvPr>
          <p:cNvGrpSpPr/>
          <p:nvPr/>
        </p:nvGrpSpPr>
        <p:grpSpPr>
          <a:xfrm>
            <a:off x="4671284" y="2558781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ED0E2FA6-79F3-49AB-34FC-8425912AB3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B0F5E72-48CA-6899-684C-C710B3345CF1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E04B03-D447-CD3B-B7DE-336017278DF0}"/>
              </a:ext>
            </a:extLst>
          </p:cNvPr>
          <p:cNvSpPr txBox="1"/>
          <p:nvPr/>
        </p:nvSpPr>
        <p:spPr>
          <a:xfrm>
            <a:off x="842817" y="966104"/>
            <a:ext cx="9144000" cy="733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accent2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Trò</a:t>
            </a:r>
            <a:r>
              <a:rPr lang="en-US" sz="3200" b="1" dirty="0">
                <a:solidFill>
                  <a:schemeClr val="accent2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chơi</a:t>
            </a:r>
            <a:r>
              <a:rPr lang="en-US" sz="3200" b="1" dirty="0">
                <a:solidFill>
                  <a:schemeClr val="accent2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“</a:t>
            </a:r>
            <a:r>
              <a:rPr lang="en-US" sz="3200" b="1" dirty="0" err="1">
                <a:solidFill>
                  <a:schemeClr val="accent2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Phóng</a:t>
            </a:r>
            <a:r>
              <a:rPr lang="en-US" sz="3200" b="1" dirty="0">
                <a:solidFill>
                  <a:schemeClr val="accent2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viên</a:t>
            </a:r>
            <a:r>
              <a:rPr lang="en-US" sz="3200" b="1" dirty="0">
                <a:solidFill>
                  <a:schemeClr val="accent2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nhỏ</a:t>
            </a:r>
            <a:r>
              <a:rPr lang="en-US" sz="3200" b="1" dirty="0">
                <a:solidFill>
                  <a:schemeClr val="accent2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”</a:t>
            </a:r>
            <a:endParaRPr lang="en-US" sz="3200" dirty="0">
              <a:solidFill>
                <a:schemeClr val="accent2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5F3646-F5EF-A421-E403-409B2388DEE0}"/>
              </a:ext>
            </a:extLst>
          </p:cNvPr>
          <p:cNvSpPr txBox="1"/>
          <p:nvPr/>
        </p:nvSpPr>
        <p:spPr>
          <a:xfrm>
            <a:off x="842818" y="1760081"/>
            <a:ext cx="10260612" cy="3337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Mỗi</a:t>
            </a:r>
            <a:r>
              <a:rPr lang="en-US" sz="24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nhóm</a:t>
            </a:r>
            <a:r>
              <a:rPr lang="en-US" sz="24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cử</a:t>
            </a:r>
            <a:r>
              <a:rPr lang="en-US" sz="24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một</a:t>
            </a:r>
            <a:r>
              <a:rPr lang="en-US" sz="24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bạn</a:t>
            </a:r>
            <a:r>
              <a:rPr lang="en-US" sz="24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làm</a:t>
            </a:r>
            <a:r>
              <a:rPr lang="en-US" sz="24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phóng</a:t>
            </a:r>
            <a:r>
              <a:rPr lang="en-US" sz="24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viên</a:t>
            </a:r>
            <a:r>
              <a:rPr lang="en-US" sz="24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phỏng</a:t>
            </a:r>
            <a:r>
              <a:rPr lang="en-US" sz="24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vấn</a:t>
            </a:r>
            <a:r>
              <a:rPr lang="en-US" sz="24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các</a:t>
            </a:r>
            <a:r>
              <a:rPr lang="en-US" sz="24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bạn</a:t>
            </a:r>
            <a:r>
              <a:rPr lang="en-US" sz="24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về </a:t>
            </a:r>
            <a:r>
              <a:rPr lang="en-US" sz="24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những</a:t>
            </a:r>
            <a:r>
              <a:rPr lang="en-US" sz="24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kiến</a:t>
            </a:r>
            <a:r>
              <a:rPr lang="en-US" sz="24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thức</a:t>
            </a:r>
            <a:r>
              <a:rPr lang="en-US" sz="24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đã</a:t>
            </a:r>
            <a:r>
              <a:rPr lang="en-US" sz="24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học</a:t>
            </a:r>
            <a:r>
              <a:rPr lang="en-US" sz="24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liên</a:t>
            </a:r>
            <a:r>
              <a:rPr lang="en-US" sz="24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quan</a:t>
            </a:r>
            <a:r>
              <a:rPr lang="en-US" sz="24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đến</a:t>
            </a:r>
            <a:endParaRPr lang="en-US" sz="2400" dirty="0">
              <a:effectLst/>
              <a:latin typeface="UTM Avo" panose="02040603050506020204" pitchFamily="18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685800" indent="-6858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C</a:t>
            </a:r>
            <a:r>
              <a:rPr lang="en-US" sz="24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ác</a:t>
            </a:r>
            <a:r>
              <a:rPr lang="en-US" sz="24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số</a:t>
            </a:r>
            <a:r>
              <a:rPr lang="en-US" sz="24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trong</a:t>
            </a:r>
            <a:r>
              <a:rPr lang="en-US" sz="24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phạm</a:t>
            </a:r>
            <a:r>
              <a:rPr lang="en-US" sz="24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vi 100 000, </a:t>
            </a:r>
          </a:p>
          <a:p>
            <a:pPr marL="685800" indent="-6858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V</a:t>
            </a:r>
            <a:r>
              <a:rPr lang="en-US" sz="24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ề </a:t>
            </a:r>
            <a:r>
              <a:rPr lang="en-US" sz="24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hình</a:t>
            </a:r>
            <a:r>
              <a:rPr lang="en-US" sz="24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học</a:t>
            </a:r>
            <a:r>
              <a:rPr lang="en-US" sz="24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,</a:t>
            </a:r>
          </a:p>
          <a:p>
            <a:pPr marL="685800" indent="-6858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V</a:t>
            </a:r>
            <a:r>
              <a:rPr lang="en-US" sz="24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ề </a:t>
            </a:r>
            <a:r>
              <a:rPr lang="en-US" sz="24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xem</a:t>
            </a:r>
            <a:r>
              <a:rPr lang="en-US" sz="24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đồng</a:t>
            </a:r>
            <a:r>
              <a:rPr lang="en-US" sz="24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hồ</a:t>
            </a:r>
            <a:r>
              <a:rPr lang="en-US" sz="24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, </a:t>
            </a:r>
          </a:p>
          <a:p>
            <a:pPr marL="685800" indent="-6858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X</a:t>
            </a:r>
            <a:r>
              <a:rPr lang="en-US" sz="24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em</a:t>
            </a:r>
            <a:r>
              <a:rPr lang="en-US" sz="24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lịch</a:t>
            </a:r>
            <a:r>
              <a:rPr lang="en-US" sz="24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.</a:t>
            </a:r>
            <a:endParaRPr lang="en-US" sz="24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65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8AE9852-2A0A-A795-63DF-5DE949BECE59}"/>
              </a:ext>
            </a:extLst>
          </p:cNvPr>
          <p:cNvGrpSpPr/>
          <p:nvPr/>
        </p:nvGrpSpPr>
        <p:grpSpPr>
          <a:xfrm>
            <a:off x="4671284" y="2558781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82AF5A71-1957-E775-6740-9355B774AF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79FB71A-18B1-FEBF-21CB-8957517C274E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9992932-9B59-CE7E-7641-175F6A54F2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13" t="1566" r="216" b="3556"/>
          <a:stretch/>
        </p:blipFill>
        <p:spPr>
          <a:xfrm>
            <a:off x="1006055" y="1642154"/>
            <a:ext cx="8222069" cy="3355920"/>
          </a:xfrm>
          <a:prstGeom prst="rect">
            <a:avLst/>
          </a:prstGeom>
        </p:spPr>
      </p:pic>
      <p:sp>
        <p:nvSpPr>
          <p:cNvPr id="2" name="Rectangle: Rounded Corners 1">
            <a:hlinkClick r:id="rId5"/>
            <a:extLst>
              <a:ext uri="{FF2B5EF4-FFF2-40B4-BE49-F238E27FC236}">
                <a16:creationId xmlns:a16="http://schemas.microsoft.com/office/drawing/2014/main" id="{ECE000F1-3B0F-E0FD-4AF8-1366F26A7613}"/>
              </a:ext>
            </a:extLst>
          </p:cNvPr>
          <p:cNvSpPr/>
          <p:nvPr/>
        </p:nvSpPr>
        <p:spPr>
          <a:xfrm>
            <a:off x="637847" y="983685"/>
            <a:ext cx="844444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3B6928-1936-5B2B-2CE0-5703F0C6CB5A}"/>
              </a:ext>
            </a:extLst>
          </p:cNvPr>
          <p:cNvSpPr/>
          <p:nvPr/>
        </p:nvSpPr>
        <p:spPr>
          <a:xfrm>
            <a:off x="1674505" y="1017797"/>
            <a:ext cx="68851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28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Đọc mỗi số sau (theo mẫu)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B281E3-A6C4-A62C-B068-CB2955FC6EEA}"/>
              </a:ext>
            </a:extLst>
          </p:cNvPr>
          <p:cNvSpPr/>
          <p:nvPr/>
        </p:nvSpPr>
        <p:spPr>
          <a:xfrm>
            <a:off x="637847" y="5023758"/>
            <a:ext cx="68851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28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Trong các số ở câu a, số nào bé nhất, số nào lớn nhất?</a:t>
            </a:r>
          </a:p>
        </p:txBody>
      </p:sp>
    </p:spTree>
    <p:extLst>
      <p:ext uri="{BB962C8B-B14F-4D97-AF65-F5344CB8AC3E}">
        <p14:creationId xmlns:p14="http://schemas.microsoft.com/office/powerpoint/2010/main" val="270362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ECE000F1-3B0F-E0FD-4AF8-1366F26A7613}"/>
              </a:ext>
            </a:extLst>
          </p:cNvPr>
          <p:cNvSpPr/>
          <p:nvPr/>
        </p:nvSpPr>
        <p:spPr>
          <a:xfrm>
            <a:off x="637847" y="983685"/>
            <a:ext cx="844444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3B6928-1936-5B2B-2CE0-5703F0C6CB5A}"/>
              </a:ext>
            </a:extLst>
          </p:cNvPr>
          <p:cNvSpPr/>
          <p:nvPr/>
        </p:nvSpPr>
        <p:spPr>
          <a:xfrm>
            <a:off x="1674505" y="1017797"/>
            <a:ext cx="68851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28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Đọc mỗi số sau (theo mẫu)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7D2133-2B57-9FD8-2712-81B82E809A7F}"/>
              </a:ext>
            </a:extLst>
          </p:cNvPr>
          <p:cNvSpPr txBox="1"/>
          <p:nvPr/>
        </p:nvSpPr>
        <p:spPr>
          <a:xfrm>
            <a:off x="3257802" y="1755537"/>
            <a:ext cx="7714997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941060" algn="l"/>
              </a:tabLst>
            </a:pPr>
            <a:r>
              <a:rPr lang="nl-NL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Chín mươi </a:t>
            </a:r>
            <a:r>
              <a:rPr lang="nl-NL" sz="240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sáu nghìn </a:t>
            </a:r>
            <a:r>
              <a:rPr lang="nl-NL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tám trăm hai mươi mốt.</a:t>
            </a:r>
            <a:endParaRPr lang="en-US" sz="2400" dirty="0">
              <a:effectLst/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941060" algn="l"/>
              </a:tabLst>
            </a:pPr>
            <a:r>
              <a:rPr lang="nl-NL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 96 821 gồm 9 chục nghìn 6 nghìn 8 trăm 2 chục 1 đơn vị.</a:t>
            </a:r>
            <a:endParaRPr lang="en-US" sz="2400" dirty="0">
              <a:effectLst/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9E082227-1D87-8F33-330F-DED85E6F6F23}"/>
              </a:ext>
            </a:extLst>
          </p:cNvPr>
          <p:cNvSpPr/>
          <p:nvPr/>
        </p:nvSpPr>
        <p:spPr>
          <a:xfrm>
            <a:off x="637847" y="2009951"/>
            <a:ext cx="2057645" cy="8453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96 821 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E95F2CD-A4B4-2CE5-8ECF-BA487965896D}"/>
              </a:ext>
            </a:extLst>
          </p:cNvPr>
          <p:cNvSpPr/>
          <p:nvPr/>
        </p:nvSpPr>
        <p:spPr>
          <a:xfrm>
            <a:off x="674718" y="3429000"/>
            <a:ext cx="2057645" cy="8453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95 070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DBD187-6922-D69E-5B50-81E0762D00D6}"/>
              </a:ext>
            </a:extLst>
          </p:cNvPr>
          <p:cNvSpPr txBox="1"/>
          <p:nvPr/>
        </p:nvSpPr>
        <p:spPr>
          <a:xfrm>
            <a:off x="3257803" y="3324274"/>
            <a:ext cx="8135102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941060" algn="l"/>
              </a:tabLst>
            </a:pPr>
            <a:r>
              <a:rPr lang="nl-NL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Chín mươi lăm nghìn không trăm bảy mươi.</a:t>
            </a:r>
            <a:endParaRPr lang="en-US" sz="2400" dirty="0">
              <a:effectLst/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941060" algn="l"/>
              </a:tabLst>
            </a:pPr>
            <a:r>
              <a:rPr lang="nl-NL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 95 070 gồm 9 chục nghìn 5 nghìn 7 chục</a:t>
            </a:r>
            <a:r>
              <a:rPr lang="nl-NL" sz="24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.</a:t>
            </a:r>
            <a:endParaRPr lang="en-US" sz="2400" dirty="0">
              <a:effectLst/>
              <a:latin typeface="UTM Avo" panose="020406030505060202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47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 animBg="1"/>
      <p:bldP spid="9" grpId="0" build="p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ECE000F1-3B0F-E0FD-4AF8-1366F26A7613}"/>
              </a:ext>
            </a:extLst>
          </p:cNvPr>
          <p:cNvSpPr/>
          <p:nvPr/>
        </p:nvSpPr>
        <p:spPr>
          <a:xfrm>
            <a:off x="637847" y="983685"/>
            <a:ext cx="844444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3B6928-1936-5B2B-2CE0-5703F0C6CB5A}"/>
              </a:ext>
            </a:extLst>
          </p:cNvPr>
          <p:cNvSpPr/>
          <p:nvPr/>
        </p:nvSpPr>
        <p:spPr>
          <a:xfrm>
            <a:off x="1674505" y="1017797"/>
            <a:ext cx="68851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28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Đọc mỗi số sau (theo mẫu)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7D2133-2B57-9FD8-2712-81B82E809A7F}"/>
              </a:ext>
            </a:extLst>
          </p:cNvPr>
          <p:cNvSpPr txBox="1"/>
          <p:nvPr/>
        </p:nvSpPr>
        <p:spPr>
          <a:xfrm>
            <a:off x="3195658" y="1870453"/>
            <a:ext cx="8611643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1200"/>
              </a:spcBef>
              <a:buFont typeface="Symbol" panose="05050102010706020507" pitchFamily="18" charset="2"/>
              <a:buChar char=""/>
              <a:tabLst>
                <a:tab pos="5941060" algn="l"/>
              </a:tabLst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Chín mươi lăm nghìn không trăm ba mươi mốt. </a:t>
            </a:r>
          </a:p>
          <a:p>
            <a:pPr marL="342900" lvl="0" indent="-342900" algn="just">
              <a:spcBef>
                <a:spcPts val="1200"/>
              </a:spcBef>
              <a:buFont typeface="Symbol" panose="05050102010706020507" pitchFamily="18" charset="2"/>
              <a:buChar char=""/>
              <a:tabLst>
                <a:tab pos="5941060" algn="l"/>
              </a:tabLst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Số 95 031 gồm 9 chục nghìn 5 nghìn 3 chục 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 </a:t>
            </a: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đơn vị.</a:t>
            </a:r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9E082227-1D87-8F33-330F-DED85E6F6F23}"/>
              </a:ext>
            </a:extLst>
          </p:cNvPr>
          <p:cNvSpPr/>
          <p:nvPr/>
        </p:nvSpPr>
        <p:spPr>
          <a:xfrm>
            <a:off x="637847" y="2009951"/>
            <a:ext cx="2057645" cy="8453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95 031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E95F2CD-A4B4-2CE5-8ECF-BA487965896D}"/>
              </a:ext>
            </a:extLst>
          </p:cNvPr>
          <p:cNvSpPr/>
          <p:nvPr/>
        </p:nvSpPr>
        <p:spPr>
          <a:xfrm>
            <a:off x="674718" y="3429000"/>
            <a:ext cx="2057645" cy="8453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92 643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DBD187-6922-D69E-5B50-81E0762D00D6}"/>
              </a:ext>
            </a:extLst>
          </p:cNvPr>
          <p:cNvSpPr txBox="1"/>
          <p:nvPr/>
        </p:nvSpPr>
        <p:spPr>
          <a:xfrm>
            <a:off x="3257802" y="3295748"/>
            <a:ext cx="8259480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1200"/>
              </a:spcBef>
              <a:buFont typeface="Symbol" panose="05050102010706020507" pitchFamily="18" charset="2"/>
              <a:buChar char=""/>
              <a:tabLst>
                <a:tab pos="5941060" algn="l"/>
              </a:tabLst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Chín mươi hai nghìn sáu trăm bốn mươi ba.</a:t>
            </a:r>
          </a:p>
          <a:p>
            <a:pPr marL="342900" lvl="0" indent="-342900" algn="just">
              <a:spcBef>
                <a:spcPts val="1200"/>
              </a:spcBef>
              <a:buFont typeface="Symbol" panose="05050102010706020507" pitchFamily="18" charset="2"/>
              <a:buChar char=""/>
              <a:tabLst>
                <a:tab pos="5941060" algn="l"/>
              </a:tabLst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 92 643 gồm 9 chục nghìn 2 nghìn 6 trăm 4 chục 3 đơn vị.</a:t>
            </a:r>
          </a:p>
        </p:txBody>
      </p:sp>
    </p:spTree>
    <p:extLst>
      <p:ext uri="{BB962C8B-B14F-4D97-AF65-F5344CB8AC3E}">
        <p14:creationId xmlns:p14="http://schemas.microsoft.com/office/powerpoint/2010/main" val="80563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 animBg="1"/>
      <p:bldP spid="9" grpId="0" build="p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ECE000F1-3B0F-E0FD-4AF8-1366F26A7613}"/>
              </a:ext>
            </a:extLst>
          </p:cNvPr>
          <p:cNvSpPr/>
          <p:nvPr/>
        </p:nvSpPr>
        <p:spPr>
          <a:xfrm>
            <a:off x="637847" y="983685"/>
            <a:ext cx="844444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3B6928-1936-5B2B-2CE0-5703F0C6CB5A}"/>
              </a:ext>
            </a:extLst>
          </p:cNvPr>
          <p:cNvSpPr/>
          <p:nvPr/>
        </p:nvSpPr>
        <p:spPr>
          <a:xfrm>
            <a:off x="1612909" y="896777"/>
            <a:ext cx="79501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28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Trong các số ở câu a, số nào lớn nhất, số nào bé nhất?</a:t>
            </a:r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EB7FAEE0-5A4A-F8BA-403C-3876FEF244FF}"/>
              </a:ext>
            </a:extLst>
          </p:cNvPr>
          <p:cNvSpPr/>
          <p:nvPr/>
        </p:nvSpPr>
        <p:spPr>
          <a:xfrm>
            <a:off x="637847" y="2200451"/>
            <a:ext cx="2057645" cy="8453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96 821 </a:t>
            </a:r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356F03D9-EC38-AF42-B666-80D122ABD8B3}"/>
              </a:ext>
            </a:extLst>
          </p:cNvPr>
          <p:cNvSpPr/>
          <p:nvPr/>
        </p:nvSpPr>
        <p:spPr>
          <a:xfrm>
            <a:off x="674718" y="3309676"/>
            <a:ext cx="2057645" cy="8453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95 070</a:t>
            </a:r>
          </a:p>
        </p:txBody>
      </p:sp>
      <p:sp>
        <p:nvSpPr>
          <p:cNvPr id="12" name="Rounded Rectangle 8">
            <a:extLst>
              <a:ext uri="{FF2B5EF4-FFF2-40B4-BE49-F238E27FC236}">
                <a16:creationId xmlns:a16="http://schemas.microsoft.com/office/drawing/2014/main" id="{C5569684-828C-304F-A8A7-84DD00B58262}"/>
              </a:ext>
            </a:extLst>
          </p:cNvPr>
          <p:cNvSpPr/>
          <p:nvPr/>
        </p:nvSpPr>
        <p:spPr>
          <a:xfrm>
            <a:off x="3012747" y="2200451"/>
            <a:ext cx="2057645" cy="8453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95 031</a:t>
            </a:r>
          </a:p>
        </p:txBody>
      </p:sp>
      <p:sp>
        <p:nvSpPr>
          <p:cNvPr id="13" name="Rounded Rectangle 8">
            <a:extLst>
              <a:ext uri="{FF2B5EF4-FFF2-40B4-BE49-F238E27FC236}">
                <a16:creationId xmlns:a16="http://schemas.microsoft.com/office/drawing/2014/main" id="{07F37365-AF8F-8047-A2DA-D0D77A4A505A}"/>
              </a:ext>
            </a:extLst>
          </p:cNvPr>
          <p:cNvSpPr/>
          <p:nvPr/>
        </p:nvSpPr>
        <p:spPr>
          <a:xfrm>
            <a:off x="3049618" y="3309676"/>
            <a:ext cx="2057645" cy="8453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92 643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03395B-1AA3-B8A7-44A1-89A8D8069228}"/>
              </a:ext>
            </a:extLst>
          </p:cNvPr>
          <p:cNvSpPr/>
          <p:nvPr/>
        </p:nvSpPr>
        <p:spPr>
          <a:xfrm>
            <a:off x="5930899" y="2046063"/>
            <a:ext cx="4356082" cy="1542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3200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32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bé </a:t>
            </a:r>
            <a:r>
              <a:rPr lang="fr-FR" sz="3200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fr-FR" sz="32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là: 92 643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3200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32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fr-FR" sz="32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fr-FR" sz="32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là: 96 821</a:t>
            </a:r>
            <a:endParaRPr lang="vi-VN" sz="3200" dirty="0">
              <a:solidFill>
                <a:schemeClr val="tx1"/>
              </a:solidFill>
              <a:latin typeface="UTM Avo" panose="02040603050506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97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ECE000F1-3B0F-E0FD-4AF8-1366F26A7613}"/>
              </a:ext>
            </a:extLst>
          </p:cNvPr>
          <p:cNvSpPr/>
          <p:nvPr/>
        </p:nvSpPr>
        <p:spPr>
          <a:xfrm>
            <a:off x="637847" y="983685"/>
            <a:ext cx="844444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B281E3-A6C4-A62C-B068-CB2955FC6EEA}"/>
              </a:ext>
            </a:extLst>
          </p:cNvPr>
          <p:cNvSpPr/>
          <p:nvPr/>
        </p:nvSpPr>
        <p:spPr>
          <a:xfrm>
            <a:off x="1780847" y="960995"/>
            <a:ext cx="11528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solidFill>
                <a:schemeClr val="tx1"/>
              </a:solidFill>
              <a:latin typeface="UTM Avo" panose="02040603050506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76974F-B6CE-B4C1-15D5-EB7E276B3FA9}"/>
              </a:ext>
            </a:extLst>
          </p:cNvPr>
          <p:cNvSpPr/>
          <p:nvPr/>
        </p:nvSpPr>
        <p:spPr>
          <a:xfrm>
            <a:off x="516816" y="1757303"/>
            <a:ext cx="5432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vi-VN" sz="2400" dirty="0">
              <a:solidFill>
                <a:schemeClr val="tx1"/>
              </a:solidFill>
              <a:latin typeface="UTM Avo" panose="02040603050506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5F5A249-4521-7D06-FDD6-8FD20E3895C1}"/>
              </a:ext>
            </a:extLst>
          </p:cNvPr>
          <p:cNvCxnSpPr>
            <a:cxnSpLocks/>
          </p:cNvCxnSpPr>
          <p:nvPr/>
        </p:nvCxnSpPr>
        <p:spPr>
          <a:xfrm>
            <a:off x="1323975" y="2003068"/>
            <a:ext cx="8153400" cy="0"/>
          </a:xfrm>
          <a:prstGeom prst="straightConnector1">
            <a:avLst/>
          </a:prstGeom>
          <a:ln w="38100">
            <a:solidFill>
              <a:srgbClr val="00B1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677C27-4B34-4BC8-2F03-6F1B13ACD235}"/>
              </a:ext>
            </a:extLst>
          </p:cNvPr>
          <p:cNvCxnSpPr/>
          <p:nvPr/>
        </p:nvCxnSpPr>
        <p:spPr>
          <a:xfrm>
            <a:off x="1838325" y="1822450"/>
            <a:ext cx="0" cy="361950"/>
          </a:xfrm>
          <a:prstGeom prst="line">
            <a:avLst/>
          </a:prstGeom>
          <a:ln w="38100">
            <a:solidFill>
              <a:srgbClr val="00B1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ECB3C3-43AD-9F88-568C-C72D8F7144DC}"/>
              </a:ext>
            </a:extLst>
          </p:cNvPr>
          <p:cNvCxnSpPr/>
          <p:nvPr/>
        </p:nvCxnSpPr>
        <p:spPr>
          <a:xfrm>
            <a:off x="3171825" y="1822450"/>
            <a:ext cx="0" cy="361950"/>
          </a:xfrm>
          <a:prstGeom prst="line">
            <a:avLst/>
          </a:prstGeom>
          <a:ln w="38100">
            <a:solidFill>
              <a:srgbClr val="00B1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1CCCAD-6FE6-83C3-C946-5A2F8F4B52C2}"/>
              </a:ext>
            </a:extLst>
          </p:cNvPr>
          <p:cNvCxnSpPr/>
          <p:nvPr/>
        </p:nvCxnSpPr>
        <p:spPr>
          <a:xfrm>
            <a:off x="4533900" y="1822450"/>
            <a:ext cx="0" cy="361950"/>
          </a:xfrm>
          <a:prstGeom prst="line">
            <a:avLst/>
          </a:prstGeom>
          <a:ln w="38100">
            <a:solidFill>
              <a:srgbClr val="00B1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0F2EB57-49E5-37F4-44D0-D802E9AECAE3}"/>
              </a:ext>
            </a:extLst>
          </p:cNvPr>
          <p:cNvCxnSpPr/>
          <p:nvPr/>
        </p:nvCxnSpPr>
        <p:spPr>
          <a:xfrm>
            <a:off x="5867400" y="1822450"/>
            <a:ext cx="0" cy="361950"/>
          </a:xfrm>
          <a:prstGeom prst="line">
            <a:avLst/>
          </a:prstGeom>
          <a:ln w="38100">
            <a:solidFill>
              <a:srgbClr val="00B1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94BD595-BA81-D040-61C6-F06F8EED6058}"/>
              </a:ext>
            </a:extLst>
          </p:cNvPr>
          <p:cNvCxnSpPr/>
          <p:nvPr/>
        </p:nvCxnSpPr>
        <p:spPr>
          <a:xfrm>
            <a:off x="7210425" y="1822450"/>
            <a:ext cx="0" cy="361950"/>
          </a:xfrm>
          <a:prstGeom prst="line">
            <a:avLst/>
          </a:prstGeom>
          <a:ln w="38100">
            <a:solidFill>
              <a:srgbClr val="00B1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D49167B-6DD0-21BA-598F-0A9283392F2A}"/>
              </a:ext>
            </a:extLst>
          </p:cNvPr>
          <p:cNvCxnSpPr/>
          <p:nvPr/>
        </p:nvCxnSpPr>
        <p:spPr>
          <a:xfrm>
            <a:off x="8553450" y="1822450"/>
            <a:ext cx="0" cy="361950"/>
          </a:xfrm>
          <a:prstGeom prst="line">
            <a:avLst/>
          </a:prstGeom>
          <a:ln w="38100">
            <a:solidFill>
              <a:srgbClr val="00B1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893EC11-5D53-6D78-D60B-61FFC3F03673}"/>
              </a:ext>
            </a:extLst>
          </p:cNvPr>
          <p:cNvSpPr/>
          <p:nvPr/>
        </p:nvSpPr>
        <p:spPr>
          <a:xfrm>
            <a:off x="1251181" y="2189857"/>
            <a:ext cx="1170759" cy="517434"/>
          </a:xfrm>
          <a:prstGeom prst="roundRect">
            <a:avLst>
              <a:gd name="adj" fmla="val 9625"/>
            </a:avLst>
          </a:prstGeom>
          <a:solidFill>
            <a:schemeClr val="bg1"/>
          </a:solidFill>
          <a:ln>
            <a:solidFill>
              <a:srgbClr val="ED2C9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FD531EB-53A4-8B9B-72B5-135DF4BF65E7}"/>
              </a:ext>
            </a:extLst>
          </p:cNvPr>
          <p:cNvSpPr/>
          <p:nvPr/>
        </p:nvSpPr>
        <p:spPr>
          <a:xfrm>
            <a:off x="2498547" y="2215615"/>
            <a:ext cx="13465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87 527</a:t>
            </a:r>
            <a:endParaRPr lang="vi-VN" sz="2400" dirty="0">
              <a:solidFill>
                <a:schemeClr val="tx1"/>
              </a:solidFill>
              <a:latin typeface="UTM Avo" panose="02040603050506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301943A-5DEC-E93F-B89B-0E09A08F1919}"/>
              </a:ext>
            </a:extLst>
          </p:cNvPr>
          <p:cNvSpPr/>
          <p:nvPr/>
        </p:nvSpPr>
        <p:spPr>
          <a:xfrm>
            <a:off x="3940760" y="2189857"/>
            <a:ext cx="1170759" cy="517434"/>
          </a:xfrm>
          <a:prstGeom prst="roundRect">
            <a:avLst>
              <a:gd name="adj" fmla="val 9625"/>
            </a:avLst>
          </a:prstGeom>
          <a:solidFill>
            <a:schemeClr val="bg1"/>
          </a:solidFill>
          <a:ln>
            <a:solidFill>
              <a:srgbClr val="ED2C9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9C56E6F-A87B-B550-42C4-F2348EE5DE15}"/>
              </a:ext>
            </a:extLst>
          </p:cNvPr>
          <p:cNvSpPr/>
          <p:nvPr/>
        </p:nvSpPr>
        <p:spPr>
          <a:xfrm>
            <a:off x="5188126" y="2215615"/>
            <a:ext cx="13465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87 529</a:t>
            </a:r>
            <a:endParaRPr lang="vi-VN" sz="2400" dirty="0">
              <a:solidFill>
                <a:schemeClr val="tx1"/>
              </a:solidFill>
              <a:latin typeface="UTM Avo" panose="02040603050506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A9CDA15-7995-B6D1-50EC-28F77EF261B6}"/>
              </a:ext>
            </a:extLst>
          </p:cNvPr>
          <p:cNvSpPr/>
          <p:nvPr/>
        </p:nvSpPr>
        <p:spPr>
          <a:xfrm>
            <a:off x="6531620" y="2215615"/>
            <a:ext cx="13465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87 530</a:t>
            </a:r>
            <a:endParaRPr lang="vi-VN" sz="2400" dirty="0">
              <a:solidFill>
                <a:schemeClr val="tx1"/>
              </a:solidFill>
              <a:latin typeface="UTM Avo" panose="02040603050506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EE33B17-FA1B-9AC5-3788-DB5300D89073}"/>
              </a:ext>
            </a:extLst>
          </p:cNvPr>
          <p:cNvSpPr/>
          <p:nvPr/>
        </p:nvSpPr>
        <p:spPr>
          <a:xfrm>
            <a:off x="7961309" y="2189857"/>
            <a:ext cx="1170759" cy="517434"/>
          </a:xfrm>
          <a:prstGeom prst="roundRect">
            <a:avLst>
              <a:gd name="adj" fmla="val 9625"/>
            </a:avLst>
          </a:prstGeom>
          <a:solidFill>
            <a:schemeClr val="bg1"/>
          </a:solidFill>
          <a:ln>
            <a:solidFill>
              <a:srgbClr val="ED2C9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6E6DB4C-4C02-41C0-ED7D-DC7D2ED3D2A9}"/>
              </a:ext>
            </a:extLst>
          </p:cNvPr>
          <p:cNvSpPr/>
          <p:nvPr/>
        </p:nvSpPr>
        <p:spPr>
          <a:xfrm>
            <a:off x="1628775" y="2273117"/>
            <a:ext cx="385763" cy="360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EB86060-914E-6E44-DEBC-BD5CBCDDD0A4}"/>
              </a:ext>
            </a:extLst>
          </p:cNvPr>
          <p:cNvSpPr/>
          <p:nvPr/>
        </p:nvSpPr>
        <p:spPr>
          <a:xfrm>
            <a:off x="4306696" y="2273117"/>
            <a:ext cx="385763" cy="360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D0975BF-C40F-CFA1-2C8D-C40BCE374573}"/>
              </a:ext>
            </a:extLst>
          </p:cNvPr>
          <p:cNvSpPr/>
          <p:nvPr/>
        </p:nvSpPr>
        <p:spPr>
          <a:xfrm>
            <a:off x="8346045" y="2287138"/>
            <a:ext cx="385763" cy="360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99F1650-AD29-8ED4-5A12-1EAA3A95E01B}"/>
              </a:ext>
            </a:extLst>
          </p:cNvPr>
          <p:cNvSpPr/>
          <p:nvPr/>
        </p:nvSpPr>
        <p:spPr>
          <a:xfrm>
            <a:off x="1255943" y="2205202"/>
            <a:ext cx="11707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87 526</a:t>
            </a:r>
            <a:endParaRPr lang="vi-VN" sz="2400" dirty="0">
              <a:solidFill>
                <a:schemeClr val="tx1"/>
              </a:solidFill>
              <a:latin typeface="UTM Avo" panose="02040603050506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312C720-65F5-A4CD-6731-3AA39F6B809B}"/>
              </a:ext>
            </a:extLst>
          </p:cNvPr>
          <p:cNvSpPr/>
          <p:nvPr/>
        </p:nvSpPr>
        <p:spPr>
          <a:xfrm>
            <a:off x="3948520" y="2205202"/>
            <a:ext cx="11707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87 528</a:t>
            </a:r>
            <a:endParaRPr lang="vi-VN" sz="2400" dirty="0">
              <a:solidFill>
                <a:schemeClr val="tx1"/>
              </a:solidFill>
              <a:latin typeface="UTM Avo" panose="02040603050506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D1A47C6-4E26-8715-B924-E1C100E94D58}"/>
              </a:ext>
            </a:extLst>
          </p:cNvPr>
          <p:cNvSpPr/>
          <p:nvPr/>
        </p:nvSpPr>
        <p:spPr>
          <a:xfrm>
            <a:off x="7968070" y="2219223"/>
            <a:ext cx="11707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87 531</a:t>
            </a:r>
            <a:endParaRPr lang="vi-VN" sz="2400" dirty="0">
              <a:solidFill>
                <a:schemeClr val="tx1"/>
              </a:solidFill>
              <a:latin typeface="UTM Avo" panose="02040603050506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2F0E6DC-834C-5022-449D-6F80EBD34C3B}"/>
              </a:ext>
            </a:extLst>
          </p:cNvPr>
          <p:cNvSpPr/>
          <p:nvPr/>
        </p:nvSpPr>
        <p:spPr>
          <a:xfrm>
            <a:off x="516816" y="3023192"/>
            <a:ext cx="5432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vi-VN" sz="2400" dirty="0">
              <a:solidFill>
                <a:schemeClr val="tx1"/>
              </a:solidFill>
              <a:latin typeface="UTM Avo" panose="02040603050506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E88CA56-5C89-C769-ABD8-860140BDBDA3}"/>
              </a:ext>
            </a:extLst>
          </p:cNvPr>
          <p:cNvCxnSpPr>
            <a:cxnSpLocks/>
          </p:cNvCxnSpPr>
          <p:nvPr/>
        </p:nvCxnSpPr>
        <p:spPr>
          <a:xfrm>
            <a:off x="1323975" y="3268957"/>
            <a:ext cx="8153400" cy="0"/>
          </a:xfrm>
          <a:prstGeom prst="straightConnector1">
            <a:avLst/>
          </a:prstGeom>
          <a:ln w="38100">
            <a:solidFill>
              <a:srgbClr val="00B1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D7D2A5A-DFEE-B6C4-BAC0-8ECC5A10D24D}"/>
              </a:ext>
            </a:extLst>
          </p:cNvPr>
          <p:cNvCxnSpPr/>
          <p:nvPr/>
        </p:nvCxnSpPr>
        <p:spPr>
          <a:xfrm>
            <a:off x="1838325" y="3088339"/>
            <a:ext cx="0" cy="361950"/>
          </a:xfrm>
          <a:prstGeom prst="line">
            <a:avLst/>
          </a:prstGeom>
          <a:ln w="38100">
            <a:solidFill>
              <a:srgbClr val="00B1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4D7B2C8-602F-3E33-B5EC-FD08CCCB07F4}"/>
              </a:ext>
            </a:extLst>
          </p:cNvPr>
          <p:cNvCxnSpPr/>
          <p:nvPr/>
        </p:nvCxnSpPr>
        <p:spPr>
          <a:xfrm>
            <a:off x="3171825" y="3088339"/>
            <a:ext cx="0" cy="361950"/>
          </a:xfrm>
          <a:prstGeom prst="line">
            <a:avLst/>
          </a:prstGeom>
          <a:ln w="38100">
            <a:solidFill>
              <a:srgbClr val="00B1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2E3A3B6-06C4-F00D-D702-A4E43CB0BAE1}"/>
              </a:ext>
            </a:extLst>
          </p:cNvPr>
          <p:cNvCxnSpPr/>
          <p:nvPr/>
        </p:nvCxnSpPr>
        <p:spPr>
          <a:xfrm>
            <a:off x="4533900" y="3088339"/>
            <a:ext cx="0" cy="361950"/>
          </a:xfrm>
          <a:prstGeom prst="line">
            <a:avLst/>
          </a:prstGeom>
          <a:ln w="38100">
            <a:solidFill>
              <a:srgbClr val="00B1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BB49584-D26A-5994-29BC-5B828F12C932}"/>
              </a:ext>
            </a:extLst>
          </p:cNvPr>
          <p:cNvCxnSpPr/>
          <p:nvPr/>
        </p:nvCxnSpPr>
        <p:spPr>
          <a:xfrm>
            <a:off x="5867400" y="3088339"/>
            <a:ext cx="0" cy="361950"/>
          </a:xfrm>
          <a:prstGeom prst="line">
            <a:avLst/>
          </a:prstGeom>
          <a:ln w="38100">
            <a:solidFill>
              <a:srgbClr val="00B1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933D810-2BB5-588E-AC06-5B6A1AF09C80}"/>
              </a:ext>
            </a:extLst>
          </p:cNvPr>
          <p:cNvCxnSpPr/>
          <p:nvPr/>
        </p:nvCxnSpPr>
        <p:spPr>
          <a:xfrm>
            <a:off x="7210425" y="3088339"/>
            <a:ext cx="0" cy="361950"/>
          </a:xfrm>
          <a:prstGeom prst="line">
            <a:avLst/>
          </a:prstGeom>
          <a:ln w="38100">
            <a:solidFill>
              <a:srgbClr val="00B1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E7B7F25-1B99-7E61-3225-02C26538FC74}"/>
              </a:ext>
            </a:extLst>
          </p:cNvPr>
          <p:cNvCxnSpPr/>
          <p:nvPr/>
        </p:nvCxnSpPr>
        <p:spPr>
          <a:xfrm>
            <a:off x="8553450" y="3088339"/>
            <a:ext cx="0" cy="361950"/>
          </a:xfrm>
          <a:prstGeom prst="line">
            <a:avLst/>
          </a:prstGeom>
          <a:ln w="38100">
            <a:solidFill>
              <a:srgbClr val="00B1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8ED4D000-1E0E-A5EB-5D89-1D3116ED3437}"/>
              </a:ext>
            </a:extLst>
          </p:cNvPr>
          <p:cNvSpPr/>
          <p:nvPr/>
        </p:nvSpPr>
        <p:spPr>
          <a:xfrm>
            <a:off x="1163282" y="3481504"/>
            <a:ext cx="13465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23 460</a:t>
            </a:r>
            <a:endParaRPr lang="vi-VN" sz="2400" dirty="0">
              <a:solidFill>
                <a:schemeClr val="tx1"/>
              </a:solidFill>
              <a:latin typeface="UTM Avo" panose="02040603050506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5F744A6-FA88-F1DA-24D6-F155ABB6AB65}"/>
              </a:ext>
            </a:extLst>
          </p:cNvPr>
          <p:cNvSpPr/>
          <p:nvPr/>
        </p:nvSpPr>
        <p:spPr>
          <a:xfrm>
            <a:off x="2498546" y="3481504"/>
            <a:ext cx="13465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23 465</a:t>
            </a:r>
            <a:endParaRPr lang="vi-VN" sz="2400" dirty="0">
              <a:solidFill>
                <a:schemeClr val="tx1"/>
              </a:solidFill>
              <a:latin typeface="UTM Avo" panose="02040603050506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9E681A1-C484-D715-AED2-281E0CBCD1C8}"/>
              </a:ext>
            </a:extLst>
          </p:cNvPr>
          <p:cNvSpPr/>
          <p:nvPr/>
        </p:nvSpPr>
        <p:spPr>
          <a:xfrm>
            <a:off x="6551254" y="3481504"/>
            <a:ext cx="13465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23 480</a:t>
            </a:r>
            <a:endParaRPr lang="vi-VN" sz="2400" dirty="0">
              <a:solidFill>
                <a:schemeClr val="tx1"/>
              </a:solidFill>
              <a:latin typeface="UTM Avo" panose="02040603050506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543884B4-C858-EA73-EAF4-894F8CE41C5B}"/>
              </a:ext>
            </a:extLst>
          </p:cNvPr>
          <p:cNvSpPr/>
          <p:nvPr/>
        </p:nvSpPr>
        <p:spPr>
          <a:xfrm>
            <a:off x="3940760" y="3450022"/>
            <a:ext cx="1170759" cy="517434"/>
          </a:xfrm>
          <a:prstGeom prst="roundRect">
            <a:avLst>
              <a:gd name="adj" fmla="val 9625"/>
            </a:avLst>
          </a:prstGeom>
          <a:solidFill>
            <a:schemeClr val="bg1"/>
          </a:solidFill>
          <a:ln>
            <a:solidFill>
              <a:srgbClr val="ED2C9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791722C-8D5C-2F97-098D-10623FDDC358}"/>
              </a:ext>
            </a:extLst>
          </p:cNvPr>
          <p:cNvSpPr/>
          <p:nvPr/>
        </p:nvSpPr>
        <p:spPr>
          <a:xfrm>
            <a:off x="4306696" y="3545355"/>
            <a:ext cx="385763" cy="360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801CAD3-EE4A-0726-0617-071B88F88B45}"/>
              </a:ext>
            </a:extLst>
          </p:cNvPr>
          <p:cNvSpPr/>
          <p:nvPr/>
        </p:nvSpPr>
        <p:spPr>
          <a:xfrm>
            <a:off x="3948520" y="3477440"/>
            <a:ext cx="11707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23 470</a:t>
            </a:r>
            <a:endParaRPr lang="vi-VN" sz="2400" dirty="0">
              <a:solidFill>
                <a:schemeClr val="tx1"/>
              </a:solidFill>
              <a:latin typeface="UTM Avo" panose="02040603050506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7DDE3D74-EA9A-3C4E-D7A7-DA5BFF6B6965}"/>
              </a:ext>
            </a:extLst>
          </p:cNvPr>
          <p:cNvSpPr/>
          <p:nvPr/>
        </p:nvSpPr>
        <p:spPr>
          <a:xfrm>
            <a:off x="5307381" y="3456372"/>
            <a:ext cx="1170759" cy="517434"/>
          </a:xfrm>
          <a:prstGeom prst="roundRect">
            <a:avLst>
              <a:gd name="adj" fmla="val 9625"/>
            </a:avLst>
          </a:prstGeom>
          <a:solidFill>
            <a:schemeClr val="bg1"/>
          </a:solidFill>
          <a:ln>
            <a:solidFill>
              <a:srgbClr val="ED2C9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82044A8-92B9-9BFF-C6D6-FAD75F5D6156}"/>
              </a:ext>
            </a:extLst>
          </p:cNvPr>
          <p:cNvSpPr/>
          <p:nvPr/>
        </p:nvSpPr>
        <p:spPr>
          <a:xfrm>
            <a:off x="5673317" y="3551705"/>
            <a:ext cx="385763" cy="360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4F8798E-1530-C8BA-12FA-F84A2048C407}"/>
              </a:ext>
            </a:extLst>
          </p:cNvPr>
          <p:cNvSpPr/>
          <p:nvPr/>
        </p:nvSpPr>
        <p:spPr>
          <a:xfrm>
            <a:off x="5315141" y="3483790"/>
            <a:ext cx="11707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23 475</a:t>
            </a:r>
            <a:endParaRPr lang="vi-VN" sz="2400" dirty="0">
              <a:solidFill>
                <a:schemeClr val="tx1"/>
              </a:solidFill>
              <a:latin typeface="UTM Avo" panose="02040603050506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BD860371-D87E-B5ED-3AA0-9C89D404B582}"/>
              </a:ext>
            </a:extLst>
          </p:cNvPr>
          <p:cNvSpPr/>
          <p:nvPr/>
        </p:nvSpPr>
        <p:spPr>
          <a:xfrm>
            <a:off x="7974026" y="3456372"/>
            <a:ext cx="1170759" cy="517434"/>
          </a:xfrm>
          <a:prstGeom prst="roundRect">
            <a:avLst>
              <a:gd name="adj" fmla="val 9625"/>
            </a:avLst>
          </a:prstGeom>
          <a:solidFill>
            <a:schemeClr val="bg1"/>
          </a:solidFill>
          <a:ln>
            <a:solidFill>
              <a:srgbClr val="ED2C9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874667C-3A7D-D5E9-CEEF-7808665DFCCC}"/>
              </a:ext>
            </a:extLst>
          </p:cNvPr>
          <p:cNvSpPr/>
          <p:nvPr/>
        </p:nvSpPr>
        <p:spPr>
          <a:xfrm>
            <a:off x="8339962" y="3551705"/>
            <a:ext cx="385763" cy="360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98A024A-8F8C-E8A8-DEED-437BE9B96260}"/>
              </a:ext>
            </a:extLst>
          </p:cNvPr>
          <p:cNvSpPr/>
          <p:nvPr/>
        </p:nvSpPr>
        <p:spPr>
          <a:xfrm>
            <a:off x="7981786" y="3483790"/>
            <a:ext cx="11707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23 485</a:t>
            </a:r>
            <a:endParaRPr lang="vi-VN" sz="2400" dirty="0">
              <a:solidFill>
                <a:schemeClr val="tx1"/>
              </a:solidFill>
              <a:latin typeface="UTM Avo" panose="02040603050506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15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7" grpId="0"/>
      <p:bldP spid="18" grpId="0" animBg="1"/>
      <p:bldP spid="19" grpId="0"/>
      <p:bldP spid="20" grpId="0" animBg="1"/>
      <p:bldP spid="22" grpId="0"/>
      <p:bldP spid="23" grpId="0"/>
      <p:bldP spid="24" grpId="0" animBg="1"/>
      <p:bldP spid="27" grpId="0" animBg="1"/>
      <p:bldP spid="28" grpId="0" animBg="1"/>
      <p:bldP spid="29" grpId="0" animBg="1"/>
      <p:bldP spid="26" grpId="0"/>
      <p:bldP spid="30" grpId="0"/>
      <p:bldP spid="31" grpId="0"/>
      <p:bldP spid="32" grpId="0"/>
      <p:bldP spid="41" grpId="0"/>
      <p:bldP spid="52" grpId="0"/>
      <p:bldP spid="53" grpId="0"/>
      <p:bldP spid="55" grpId="0" animBg="1"/>
      <p:bldP spid="56" grpId="0" animBg="1"/>
      <p:bldP spid="57" grpId="0"/>
      <p:bldP spid="58" grpId="0" animBg="1"/>
      <p:bldP spid="59" grpId="0" animBg="1"/>
      <p:bldP spid="60" grpId="0"/>
      <p:bldP spid="61" grpId="0" animBg="1"/>
      <p:bldP spid="62" grpId="0" animBg="1"/>
      <p:bldP spid="6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577</Words>
  <Application>Microsoft Office PowerPoint</Application>
  <PresentationFormat>Widescreen</PresentationFormat>
  <Paragraphs>89</Paragraphs>
  <Slides>18</Slides>
  <Notes>15</Notes>
  <HiddenSlides>3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Symbol</vt:lpstr>
      <vt:lpstr>UTM Avo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Quý trọng thời gian</dc:title>
  <dc:creator>Ziczac</dc:creator>
  <cp:lastModifiedBy>Administrator</cp:lastModifiedBy>
  <cp:revision>36</cp:revision>
  <dcterms:modified xsi:type="dcterms:W3CDTF">2023-09-07T01:34:10Z</dcterms:modified>
</cp:coreProperties>
</file>