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61" r:id="rId4"/>
    <p:sldId id="270" r:id="rId5"/>
    <p:sldId id="271" r:id="rId6"/>
    <p:sldId id="272" r:id="rId7"/>
    <p:sldId id="265" r:id="rId8"/>
    <p:sldId id="266" r:id="rId9"/>
    <p:sldId id="273" r:id="rId10"/>
    <p:sldId id="268" r:id="rId11"/>
    <p:sldId id="274" r:id="rId12"/>
    <p:sldId id="267" r:id="rId13"/>
    <p:sldId id="27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0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8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4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17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5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10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179170" y="2574451"/>
            <a:ext cx="983366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6E5E0A-1226-877E-F19F-AEC3A21F3FFA}"/>
              </a:ext>
            </a:extLst>
          </p:cNvPr>
          <p:cNvSpPr/>
          <p:nvPr/>
        </p:nvSpPr>
        <p:spPr>
          <a:xfrm>
            <a:off x="8315267" y="2864751"/>
            <a:ext cx="3195263" cy="15384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B6654B-5E62-9A1B-B1AB-09DA06C979CA}"/>
              </a:ext>
            </a:extLst>
          </p:cNvPr>
          <p:cNvSpPr/>
          <p:nvPr/>
        </p:nvSpPr>
        <p:spPr>
          <a:xfrm>
            <a:off x="4256463" y="2864751"/>
            <a:ext cx="3664912" cy="15384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33DB07-D658-74BB-28A6-45F246E5A876}"/>
              </a:ext>
            </a:extLst>
          </p:cNvPr>
          <p:cNvSpPr/>
          <p:nvPr/>
        </p:nvSpPr>
        <p:spPr>
          <a:xfrm>
            <a:off x="606831" y="2864751"/>
            <a:ext cx="3195263" cy="15384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27737" y="1719431"/>
            <a:ext cx="4536525" cy="787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cs typeface="Arial" pitchFamily="34" charset="0"/>
              </a:rPr>
              <a:t>HƯỚNG DẪN VỀ NHÀ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883" y="3019037"/>
            <a:ext cx="2613158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+mn-lt"/>
                <a:cs typeface="Arial" pitchFamily="34" charset="0"/>
              </a:rPr>
              <a:t>Ôn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lại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kiến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thức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đã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học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2938" y="3019038"/>
            <a:ext cx="3494835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n-lt"/>
                <a:cs typeface="Arial" pitchFamily="34" charset="0"/>
              </a:rPr>
              <a:t>Hoàn </a:t>
            </a:r>
            <a:r>
              <a:rPr lang="en-US" sz="2400" dirty="0" err="1">
                <a:latin typeface="+mn-lt"/>
                <a:cs typeface="Arial" pitchFamily="34" charset="0"/>
              </a:rPr>
              <a:t>thành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nhiệm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vụ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được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giao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5266" y="3075512"/>
            <a:ext cx="3195263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+mn-lt"/>
                <a:cs typeface="Arial" pitchFamily="34" charset="0"/>
              </a:rPr>
              <a:t>Xem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trước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nội</a:t>
            </a:r>
            <a:r>
              <a:rPr lang="en-US" sz="2400" dirty="0">
                <a:latin typeface="+mn-lt"/>
                <a:cs typeface="Arial" pitchFamily="34" charset="0"/>
              </a:rPr>
              <a:t> dung </a:t>
            </a:r>
            <a:r>
              <a:rPr lang="en-US" sz="2400" dirty="0" err="1">
                <a:latin typeface="+mn-lt"/>
                <a:cs typeface="Arial" pitchFamily="34" charset="0"/>
              </a:rPr>
              <a:t>bài</a:t>
            </a:r>
            <a:r>
              <a:rPr lang="en-US" sz="2400" dirty="0">
                <a:latin typeface="+mn-lt"/>
                <a:cs typeface="Arial" pitchFamily="34" charset="0"/>
              </a:rPr>
              <a:t> </a:t>
            </a:r>
            <a:r>
              <a:rPr lang="en-US" sz="2400" dirty="0" err="1">
                <a:latin typeface="+mn-lt"/>
                <a:cs typeface="Arial" pitchFamily="34" charset="0"/>
              </a:rPr>
              <a:t>mới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9147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3DFDE-1955-E65A-2E8E-283950815976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8CF8FB0-C7B8-1D43-1861-147985C10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4035BE-ACD5-571E-3FEA-51F1BF4E748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750645" y="903522"/>
            <a:ext cx="9294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Arial" pitchFamily="34" charset="0"/>
              </a:rPr>
              <a:t>HOẠT ĐỘNG 3:  TÌM HIỂU TIỀN CỦA MỘT SỐ NƯỚC</a:t>
            </a:r>
            <a:endParaRPr lang="en-US" sz="28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78906-D153-5E6D-1B22-C96D91574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69" y="1291199"/>
            <a:ext cx="8120615" cy="44016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705" y="1022702"/>
            <a:ext cx="1178559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b) Chia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sẻ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tờ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tiền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quốc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khác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339026">
            <a:off x="3182251" y="2693440"/>
            <a:ext cx="1401815" cy="3960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689238" flipH="1">
            <a:off x="6403917" y="2518219"/>
            <a:ext cx="1204782" cy="3403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29630">
            <a:off x="2890389" y="3916678"/>
            <a:ext cx="1169326" cy="4247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278761" flipH="1">
            <a:off x="6282879" y="3877038"/>
            <a:ext cx="1363233" cy="36429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962327" y="2900965"/>
            <a:ext cx="4703940" cy="11428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tờ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khác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5" y="1788633"/>
            <a:ext cx="2792606" cy="129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00852" y="3309504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Cam-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pu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-chia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63" y="1722781"/>
            <a:ext cx="3092349" cy="141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79826" y="3272336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Thái Lan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5" y="4682094"/>
            <a:ext cx="2792605" cy="139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72507" y="6347564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Hàn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Quốc</a:t>
            </a:r>
            <a:endParaRPr lang="en-US" sz="20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83" y="4611575"/>
            <a:ext cx="3092349" cy="152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21197" y="6308861"/>
            <a:ext cx="9605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Ấn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Độ</a:t>
            </a:r>
            <a:endParaRPr lang="en-US" sz="2000" dirty="0">
              <a:latin typeface="UTM Avo" panose="02040603050506020204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787192" y="1726643"/>
            <a:ext cx="5255945" cy="3816028"/>
            <a:chOff x="0" y="0"/>
            <a:chExt cx="23914345" cy="20422431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922092" cy="20428918"/>
            </a:xfrm>
            <a:custGeom>
              <a:avLst/>
              <a:gdLst/>
              <a:ahLst/>
              <a:cxnLst/>
              <a:rect l="l" t="t" r="r" b="b"/>
              <a:pathLst>
                <a:path w="23922092" h="20428918">
                  <a:moveTo>
                    <a:pt x="22983192" y="20417729"/>
                  </a:moveTo>
                  <a:cubicBezTo>
                    <a:pt x="22983192" y="20417729"/>
                    <a:pt x="22563438" y="20428918"/>
                    <a:pt x="22100854" y="20426296"/>
                  </a:cubicBezTo>
                  <a:cubicBezTo>
                    <a:pt x="7100544" y="20424133"/>
                    <a:pt x="1057073" y="20416308"/>
                    <a:pt x="1057073" y="20416308"/>
                  </a:cubicBezTo>
                  <a:cubicBezTo>
                    <a:pt x="812931" y="20407474"/>
                    <a:pt x="565145" y="20390494"/>
                    <a:pt x="398404" y="20332316"/>
                  </a:cubicBezTo>
                  <a:cubicBezTo>
                    <a:pt x="120505" y="20235354"/>
                    <a:pt x="0" y="20057826"/>
                    <a:pt x="0" y="6080107"/>
                  </a:cubicBezTo>
                  <a:lnTo>
                    <a:pt x="0" y="6079947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561536" y="7673"/>
                  </a:cubicBezTo>
                  <a:cubicBezTo>
                    <a:pt x="22344512" y="0"/>
                    <a:pt x="22808440" y="7673"/>
                    <a:pt x="22808440" y="7673"/>
                  </a:cubicBezTo>
                  <a:cubicBezTo>
                    <a:pt x="23176747" y="15152"/>
                    <a:pt x="23540059" y="84484"/>
                    <a:pt x="23737801" y="207066"/>
                  </a:cubicBezTo>
                  <a:cubicBezTo>
                    <a:pt x="23888818" y="300683"/>
                    <a:pt x="23922092" y="425358"/>
                    <a:pt x="23912951" y="6080107"/>
                  </a:cubicBezTo>
                  <a:lnTo>
                    <a:pt x="23912951" y="6080267"/>
                  </a:lnTo>
                  <a:cubicBezTo>
                    <a:pt x="23912951" y="20175790"/>
                    <a:pt x="23629955" y="20389889"/>
                    <a:pt x="22983192" y="20417729"/>
                  </a:cubicBezTo>
                  <a:close/>
                </a:path>
              </a:pathLst>
            </a:custGeom>
            <a:solidFill>
              <a:srgbClr val="DE7D3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" name="TextBox 118"/>
          <p:cNvSpPr txBox="1"/>
          <p:nvPr/>
        </p:nvSpPr>
        <p:spPr>
          <a:xfrm>
            <a:off x="1296018" y="713640"/>
            <a:ext cx="3477017" cy="69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3"/>
              </a:lnSpc>
            </a:pPr>
            <a:r>
              <a:rPr lang="en-US" sz="3200" b="1" u="sng" dirty="0">
                <a:solidFill>
                  <a:srgbClr val="373E56"/>
                </a:solidFill>
                <a:latin typeface="UTM Avo" panose="02040603050506020204" pitchFamily="18" charset="0"/>
                <a:cs typeface="Arial" pitchFamily="34" charset="0"/>
              </a:rPr>
              <a:t>KẾT LUẬN</a:t>
            </a:r>
          </a:p>
        </p:txBody>
      </p:sp>
      <p:grpSp>
        <p:nvGrpSpPr>
          <p:cNvPr id="119" name="Group 119"/>
          <p:cNvGrpSpPr/>
          <p:nvPr/>
        </p:nvGrpSpPr>
        <p:grpSpPr>
          <a:xfrm rot="-10800000">
            <a:off x="447028" y="1644577"/>
            <a:ext cx="5086879" cy="4297515"/>
            <a:chOff x="0" y="0"/>
            <a:chExt cx="24863924" cy="3083735"/>
          </a:xfrm>
        </p:grpSpPr>
        <p:sp>
          <p:nvSpPr>
            <p:cNvPr id="120" name="Freeform 120"/>
            <p:cNvSpPr/>
            <p:nvPr/>
          </p:nvSpPr>
          <p:spPr>
            <a:xfrm>
              <a:off x="0" y="-4262"/>
              <a:ext cx="24871669" cy="3090220"/>
            </a:xfrm>
            <a:custGeom>
              <a:avLst/>
              <a:gdLst/>
              <a:ahLst/>
              <a:cxnLst/>
              <a:rect l="l" t="t" r="r" b="b"/>
              <a:pathLst>
                <a:path w="24871669" h="309022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786572" y="2089585"/>
            <a:ext cx="4495907" cy="323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đều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đồng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tiền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riêng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đồng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tiền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còn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thể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văn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hóa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riêng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của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92" y="1852001"/>
            <a:ext cx="2735961" cy="13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95" y="2307053"/>
            <a:ext cx="2682807" cy="124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14" y="3661847"/>
            <a:ext cx="2667588" cy="133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9432">
            <a:off x="8640884" y="3455859"/>
            <a:ext cx="2123433" cy="122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-10800000">
            <a:off x="6096001" y="4713910"/>
            <a:ext cx="2637960" cy="1462062"/>
            <a:chOff x="0" y="0"/>
            <a:chExt cx="11538770" cy="11849767"/>
          </a:xfrm>
        </p:grpSpPr>
        <p:sp>
          <p:nvSpPr>
            <p:cNvPr id="15" name="Freeform 15"/>
            <p:cNvSpPr/>
            <p:nvPr/>
          </p:nvSpPr>
          <p:spPr>
            <a:xfrm>
              <a:off x="0" y="-4262"/>
              <a:ext cx="11546516" cy="11856253"/>
            </a:xfrm>
            <a:custGeom>
              <a:avLst/>
              <a:gdLst/>
              <a:ahLst/>
              <a:cxnLst/>
              <a:rect l="l" t="t" r="r" b="b"/>
              <a:pathLst>
                <a:path w="11546516" h="11856253">
                  <a:moveTo>
                    <a:pt x="10607616" y="11845066"/>
                  </a:moveTo>
                  <a:cubicBezTo>
                    <a:pt x="10607616" y="11845066"/>
                    <a:pt x="10187863" y="11856253"/>
                    <a:pt x="9725278" y="11853632"/>
                  </a:cubicBezTo>
                  <a:cubicBezTo>
                    <a:pt x="3767360" y="11851468"/>
                    <a:pt x="1057073" y="11843644"/>
                    <a:pt x="1057073" y="11843644"/>
                  </a:cubicBezTo>
                  <a:cubicBezTo>
                    <a:pt x="812931" y="11834810"/>
                    <a:pt x="565145" y="11817829"/>
                    <a:pt x="398404" y="11759651"/>
                  </a:cubicBezTo>
                  <a:cubicBezTo>
                    <a:pt x="120505" y="11662690"/>
                    <a:pt x="0" y="11485161"/>
                    <a:pt x="0" y="3633822"/>
                  </a:cubicBezTo>
                  <a:lnTo>
                    <a:pt x="0" y="363373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7906713" y="7673"/>
                  </a:cubicBezTo>
                  <a:cubicBezTo>
                    <a:pt x="9968937" y="0"/>
                    <a:pt x="10432865" y="7673"/>
                    <a:pt x="10432865" y="7673"/>
                  </a:cubicBezTo>
                  <a:cubicBezTo>
                    <a:pt x="10801172" y="15152"/>
                    <a:pt x="11164484" y="84484"/>
                    <a:pt x="11362225" y="207066"/>
                  </a:cubicBezTo>
                  <a:cubicBezTo>
                    <a:pt x="11513242" y="300683"/>
                    <a:pt x="11546516" y="425358"/>
                    <a:pt x="11537376" y="3633822"/>
                  </a:cubicBezTo>
                  <a:lnTo>
                    <a:pt x="11537376" y="3633911"/>
                  </a:lnTo>
                  <a:cubicBezTo>
                    <a:pt x="11537376" y="11603127"/>
                    <a:pt x="11254379" y="11817225"/>
                    <a:pt x="10607616" y="11845066"/>
                  </a:cubicBezTo>
                  <a:close/>
                </a:path>
              </a:pathLst>
            </a:custGeom>
            <a:solidFill>
              <a:srgbClr val="FFCF7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9010759" y="4743768"/>
            <a:ext cx="2110804" cy="1462863"/>
            <a:chOff x="1182087" y="-4264"/>
            <a:chExt cx="10364428" cy="11856254"/>
          </a:xfrm>
        </p:grpSpPr>
        <p:sp>
          <p:nvSpPr>
            <p:cNvPr id="17" name="Freeform 17"/>
            <p:cNvSpPr/>
            <p:nvPr/>
          </p:nvSpPr>
          <p:spPr>
            <a:xfrm>
              <a:off x="1182087" y="-4264"/>
              <a:ext cx="10364428" cy="11856254"/>
            </a:xfrm>
            <a:custGeom>
              <a:avLst/>
              <a:gdLst/>
              <a:ahLst/>
              <a:cxnLst/>
              <a:rect l="l" t="t" r="r" b="b"/>
              <a:pathLst>
                <a:path w="11546516" h="11856253">
                  <a:moveTo>
                    <a:pt x="10607616" y="11845066"/>
                  </a:moveTo>
                  <a:cubicBezTo>
                    <a:pt x="10607616" y="11845066"/>
                    <a:pt x="10187863" y="11856253"/>
                    <a:pt x="9725278" y="11853632"/>
                  </a:cubicBezTo>
                  <a:cubicBezTo>
                    <a:pt x="3767360" y="11851468"/>
                    <a:pt x="1057073" y="11843644"/>
                    <a:pt x="1057073" y="11843644"/>
                  </a:cubicBezTo>
                  <a:cubicBezTo>
                    <a:pt x="812931" y="11834810"/>
                    <a:pt x="565145" y="11817829"/>
                    <a:pt x="398404" y="11759651"/>
                  </a:cubicBezTo>
                  <a:cubicBezTo>
                    <a:pt x="120505" y="11662690"/>
                    <a:pt x="0" y="11485161"/>
                    <a:pt x="0" y="3633822"/>
                  </a:cubicBezTo>
                  <a:lnTo>
                    <a:pt x="0" y="363373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7906713" y="7673"/>
                  </a:cubicBezTo>
                  <a:cubicBezTo>
                    <a:pt x="9968937" y="0"/>
                    <a:pt x="10432865" y="7673"/>
                    <a:pt x="10432865" y="7673"/>
                  </a:cubicBezTo>
                  <a:cubicBezTo>
                    <a:pt x="10801172" y="15152"/>
                    <a:pt x="11164484" y="84484"/>
                    <a:pt x="11362225" y="207066"/>
                  </a:cubicBezTo>
                  <a:cubicBezTo>
                    <a:pt x="11513242" y="300683"/>
                    <a:pt x="11546516" y="425358"/>
                    <a:pt x="11537376" y="3633822"/>
                  </a:cubicBezTo>
                  <a:lnTo>
                    <a:pt x="11537376" y="3633911"/>
                  </a:lnTo>
                  <a:cubicBezTo>
                    <a:pt x="11537376" y="11603127"/>
                    <a:pt x="11254379" y="11817225"/>
                    <a:pt x="10607616" y="11845066"/>
                  </a:cubicBezTo>
                  <a:close/>
                </a:path>
              </a:pathLst>
            </a:custGeom>
            <a:solidFill>
              <a:srgbClr val="FFCF7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-10800000">
            <a:off x="6096000" y="2720033"/>
            <a:ext cx="2637961" cy="1462062"/>
            <a:chOff x="0" y="0"/>
            <a:chExt cx="11538770" cy="11849767"/>
          </a:xfrm>
        </p:grpSpPr>
        <p:sp>
          <p:nvSpPr>
            <p:cNvPr id="23" name="Freeform 23"/>
            <p:cNvSpPr/>
            <p:nvPr/>
          </p:nvSpPr>
          <p:spPr>
            <a:xfrm>
              <a:off x="0" y="-4262"/>
              <a:ext cx="11546516" cy="11856253"/>
            </a:xfrm>
            <a:custGeom>
              <a:avLst/>
              <a:gdLst/>
              <a:ahLst/>
              <a:cxnLst/>
              <a:rect l="l" t="t" r="r" b="b"/>
              <a:pathLst>
                <a:path w="11546516" h="11856253">
                  <a:moveTo>
                    <a:pt x="10607616" y="11845066"/>
                  </a:moveTo>
                  <a:cubicBezTo>
                    <a:pt x="10607616" y="11845066"/>
                    <a:pt x="10187863" y="11856253"/>
                    <a:pt x="9725278" y="11853632"/>
                  </a:cubicBezTo>
                  <a:cubicBezTo>
                    <a:pt x="3767360" y="11851468"/>
                    <a:pt x="1057073" y="11843644"/>
                    <a:pt x="1057073" y="11843644"/>
                  </a:cubicBezTo>
                  <a:cubicBezTo>
                    <a:pt x="812931" y="11834810"/>
                    <a:pt x="565145" y="11817829"/>
                    <a:pt x="398404" y="11759651"/>
                  </a:cubicBezTo>
                  <a:cubicBezTo>
                    <a:pt x="120505" y="11662690"/>
                    <a:pt x="0" y="11485161"/>
                    <a:pt x="0" y="3633822"/>
                  </a:cubicBezTo>
                  <a:lnTo>
                    <a:pt x="0" y="363373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7906713" y="7673"/>
                  </a:cubicBezTo>
                  <a:cubicBezTo>
                    <a:pt x="9968937" y="0"/>
                    <a:pt x="10432865" y="7673"/>
                    <a:pt x="10432865" y="7673"/>
                  </a:cubicBezTo>
                  <a:cubicBezTo>
                    <a:pt x="10801172" y="15152"/>
                    <a:pt x="11164484" y="84484"/>
                    <a:pt x="11362225" y="207066"/>
                  </a:cubicBezTo>
                  <a:cubicBezTo>
                    <a:pt x="11513242" y="300683"/>
                    <a:pt x="11546516" y="425358"/>
                    <a:pt x="11537376" y="3633822"/>
                  </a:cubicBezTo>
                  <a:lnTo>
                    <a:pt x="11537376" y="3633911"/>
                  </a:lnTo>
                  <a:cubicBezTo>
                    <a:pt x="11537376" y="11603127"/>
                    <a:pt x="11254379" y="11817225"/>
                    <a:pt x="10607616" y="11845066"/>
                  </a:cubicBezTo>
                  <a:close/>
                </a:path>
              </a:pathLst>
            </a:custGeom>
            <a:solidFill>
              <a:srgbClr val="FFCF7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9019995" y="2767868"/>
            <a:ext cx="2101567" cy="1462863"/>
            <a:chOff x="1186748" y="-4264"/>
            <a:chExt cx="10359768" cy="11856254"/>
          </a:xfrm>
        </p:grpSpPr>
        <p:sp>
          <p:nvSpPr>
            <p:cNvPr id="25" name="Freeform 25"/>
            <p:cNvSpPr/>
            <p:nvPr/>
          </p:nvSpPr>
          <p:spPr>
            <a:xfrm>
              <a:off x="1186748" y="-4264"/>
              <a:ext cx="10359768" cy="11856254"/>
            </a:xfrm>
            <a:custGeom>
              <a:avLst/>
              <a:gdLst/>
              <a:ahLst/>
              <a:cxnLst/>
              <a:rect l="l" t="t" r="r" b="b"/>
              <a:pathLst>
                <a:path w="11546516" h="11856253">
                  <a:moveTo>
                    <a:pt x="10607616" y="11845066"/>
                  </a:moveTo>
                  <a:cubicBezTo>
                    <a:pt x="10607616" y="11845066"/>
                    <a:pt x="10187863" y="11856253"/>
                    <a:pt x="9725278" y="11853632"/>
                  </a:cubicBezTo>
                  <a:cubicBezTo>
                    <a:pt x="3767360" y="11851468"/>
                    <a:pt x="1057073" y="11843644"/>
                    <a:pt x="1057073" y="11843644"/>
                  </a:cubicBezTo>
                  <a:cubicBezTo>
                    <a:pt x="812931" y="11834810"/>
                    <a:pt x="565145" y="11817829"/>
                    <a:pt x="398404" y="11759651"/>
                  </a:cubicBezTo>
                  <a:cubicBezTo>
                    <a:pt x="120505" y="11662690"/>
                    <a:pt x="0" y="11485161"/>
                    <a:pt x="0" y="3633822"/>
                  </a:cubicBezTo>
                  <a:lnTo>
                    <a:pt x="0" y="363373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7906713" y="7673"/>
                  </a:cubicBezTo>
                  <a:cubicBezTo>
                    <a:pt x="9968937" y="0"/>
                    <a:pt x="10432865" y="7673"/>
                    <a:pt x="10432865" y="7673"/>
                  </a:cubicBezTo>
                  <a:cubicBezTo>
                    <a:pt x="10801172" y="15152"/>
                    <a:pt x="11164484" y="84484"/>
                    <a:pt x="11362225" y="207066"/>
                  </a:cubicBezTo>
                  <a:cubicBezTo>
                    <a:pt x="11513242" y="300683"/>
                    <a:pt x="11546516" y="425358"/>
                    <a:pt x="11537376" y="3633822"/>
                  </a:cubicBezTo>
                  <a:lnTo>
                    <a:pt x="11537376" y="3633911"/>
                  </a:lnTo>
                  <a:cubicBezTo>
                    <a:pt x="11537376" y="11603127"/>
                    <a:pt x="11254379" y="11817225"/>
                    <a:pt x="10607616" y="11845066"/>
                  </a:cubicBezTo>
                  <a:close/>
                </a:path>
              </a:pathLst>
            </a:custGeom>
            <a:solidFill>
              <a:srgbClr val="FFCF7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271688" y="647852"/>
            <a:ext cx="9818394" cy="694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53"/>
              </a:lnSpc>
            </a:pP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 4: </a:t>
            </a:r>
            <a:r>
              <a:rPr lang="en-US" sz="3200" b="1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9538" y="1483562"/>
            <a:ext cx="11942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Thảo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luận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vấn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cần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thập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liệu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liên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78847" y="2819282"/>
            <a:ext cx="2302715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ưa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thích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8847" y="4909653"/>
            <a:ext cx="2302715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Phương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trường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59591" y="2915776"/>
            <a:ext cx="2061972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Món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ăn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ưa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thích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59591" y="4909653"/>
            <a:ext cx="2061972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Màu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sắc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ưa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thích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85E0-4B92-6A9B-4411-E418116CA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741" y="3023675"/>
            <a:ext cx="6205741" cy="33406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199" y="852254"/>
            <a:ext cx="10207948" cy="47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+mn-lt"/>
              </a:rPr>
              <a:t>b) Thực hiện thu thập số liệu và ghi lại kết quả với vấn đề đã chọn.</a:t>
            </a:r>
            <a:endParaRPr lang="en-US" sz="2400" dirty="0">
              <a:latin typeface="+mn-lt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927237">
            <a:off x="9522909" y="1707868"/>
            <a:ext cx="1885527" cy="1895868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319334" y="1739816"/>
            <a:ext cx="2946400" cy="577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Chơi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trò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  <a:cs typeface="Arial" pitchFamily="34" charset="0"/>
              </a:rPr>
              <a:t>chơi</a:t>
            </a:r>
            <a:r>
              <a:rPr lang="en-US" sz="2667" b="1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9334" y="2665915"/>
            <a:ext cx="8291916" cy="620286"/>
            <a:chOff x="1828800" y="3374871"/>
            <a:chExt cx="13883148" cy="930429"/>
          </a:xfrm>
        </p:grpSpPr>
        <p:sp>
          <p:nvSpPr>
            <p:cNvPr id="34" name="Rounded Rectangle 33"/>
            <p:cNvSpPr/>
            <p:nvPr/>
          </p:nvSpPr>
          <p:spPr>
            <a:xfrm>
              <a:off x="1828800" y="3374871"/>
              <a:ext cx="13883148" cy="9304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93862" y="3486143"/>
              <a:ext cx="7504940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Chia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lớp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thành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nhóm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8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bạn</a:t>
              </a:r>
              <a:endParaRPr lang="en-US" sz="2400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9502" y="3526558"/>
            <a:ext cx="8300725" cy="1288471"/>
            <a:chOff x="1828800" y="3368584"/>
            <a:chExt cx="13897897" cy="1932706"/>
          </a:xfrm>
        </p:grpSpPr>
        <p:sp>
          <p:nvSpPr>
            <p:cNvPr id="38" name="Rounded Rectangle 37"/>
            <p:cNvSpPr/>
            <p:nvPr/>
          </p:nvSpPr>
          <p:spPr>
            <a:xfrm>
              <a:off x="1828800" y="3374871"/>
              <a:ext cx="13897896" cy="19264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08609" y="3368584"/>
              <a:ext cx="13718088" cy="1682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latin typeface="+mn-lt"/>
                  <a:cs typeface="Arial" pitchFamily="34" charset="0"/>
                </a:rPr>
                <a:t>Mỗi nhóm sẽ viết ra giấy (bảng con): môn thể thao ưa thích, món ăn ưa thích, phương tiện đến trường,…</a:t>
              </a:r>
              <a:endParaRPr lang="en-US" sz="24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9334" y="5066350"/>
            <a:ext cx="8214460" cy="620286"/>
            <a:chOff x="1828800" y="3374871"/>
            <a:chExt cx="13753464" cy="930429"/>
          </a:xfrm>
        </p:grpSpPr>
        <p:sp>
          <p:nvSpPr>
            <p:cNvPr id="41" name="Rounded Rectangle 40"/>
            <p:cNvSpPr/>
            <p:nvPr/>
          </p:nvSpPr>
          <p:spPr>
            <a:xfrm>
              <a:off x="1828800" y="3374871"/>
              <a:ext cx="13753464" cy="9304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93862" y="3486143"/>
              <a:ext cx="10654841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Mỗi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nhóm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sẽ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thu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thập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liệu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ghi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lại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kết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quả</a:t>
              </a:r>
              <a:endParaRPr lang="en-US" sz="2400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9335" y="5911068"/>
            <a:ext cx="8219756" cy="620286"/>
            <a:chOff x="1828800" y="3374871"/>
            <a:chExt cx="13762331" cy="930429"/>
          </a:xfrm>
        </p:grpSpPr>
        <p:sp>
          <p:nvSpPr>
            <p:cNvPr id="44" name="Rounded Rectangle 43"/>
            <p:cNvSpPr/>
            <p:nvPr/>
          </p:nvSpPr>
          <p:spPr>
            <a:xfrm>
              <a:off x="1828800" y="3374871"/>
              <a:ext cx="13762331" cy="9304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93862" y="3486143"/>
              <a:ext cx="6942285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Tổng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hợp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thành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bảng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itchFamily="34" charset="0"/>
                </a:rPr>
                <a:t>liệu</a:t>
              </a:r>
              <a:r>
                <a:rPr lang="en-US" sz="2400" dirty="0">
                  <a:latin typeface="UTM Avo" panose="02040603050506020204" pitchFamily="18" charset="0"/>
                  <a:cs typeface="Arial" pitchFamily="34" charset="0"/>
                </a:rPr>
                <a:t>. 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1449" y="1285470"/>
            <a:ext cx="9559945" cy="53263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1448" y="1047517"/>
            <a:ext cx="1518093" cy="15264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54421" y="2573936"/>
            <a:ext cx="7874000" cy="339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cảm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thấy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thế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  <a:p>
            <a:pPr marL="381019" indent="-38101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thích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nhất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giờ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  <a:p>
            <a:pPr marL="381019" indent="-381019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muốn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sửa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chưa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933" dirty="0" err="1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tốt</a:t>
            </a:r>
            <a:r>
              <a:rPr lang="en-US" sz="2933" dirty="0">
                <a:solidFill>
                  <a:srgbClr val="FFFF00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10" name="Plaque 9"/>
          <p:cNvSpPr/>
          <p:nvPr/>
        </p:nvSpPr>
        <p:spPr>
          <a:xfrm>
            <a:off x="5070621" y="1746938"/>
            <a:ext cx="2641600" cy="67465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CHIA SẺ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9652" y="1120869"/>
            <a:ext cx="5715000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Yêu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cầu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Vận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dụng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kiến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thức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hành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thêm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tình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huống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tế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liên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en-US" sz="2400" b="1" i="1" u="sng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i="1" u="sng" dirty="0" err="1">
                <a:latin typeface="UTM Avo" panose="02040603050506020204" pitchFamily="18" charset="0"/>
                <a:cs typeface="Arial" pitchFamily="34" charset="0"/>
              </a:rPr>
              <a:t>dụ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: Khi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đi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siêu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thị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cùng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mình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thể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xem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(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)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phải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cho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siêu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thị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bao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nhiêu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Arial" pitchFamily="34" charset="0"/>
              </a:rPr>
              <a:t>tiền</a:t>
            </a:r>
            <a:r>
              <a:rPr lang="en-US" sz="2400" i="1" dirty="0">
                <a:latin typeface="UTM Avo" panose="02040603050506020204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55219" y="741118"/>
            <a:ext cx="5097084" cy="36765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359</Words>
  <Application>Microsoft Office PowerPoint</Application>
  <PresentationFormat>Widescreen</PresentationFormat>
  <Paragraphs>41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hung.nv2510hung.nv2510</cp:lastModifiedBy>
  <cp:revision>10</cp:revision>
  <dcterms:modified xsi:type="dcterms:W3CDTF">2023-09-08T03:20:36Z</dcterms:modified>
</cp:coreProperties>
</file>