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6"/>
  </p:notesMasterIdLst>
  <p:sldIdLst>
    <p:sldId id="256" r:id="rId3"/>
    <p:sldId id="257" r:id="rId4"/>
    <p:sldId id="554" r:id="rId5"/>
    <p:sldId id="261" r:id="rId6"/>
    <p:sldId id="555" r:id="rId7"/>
    <p:sldId id="556" r:id="rId8"/>
    <p:sldId id="263" r:id="rId9"/>
    <p:sldId id="557" r:id="rId10"/>
    <p:sldId id="558" r:id="rId11"/>
    <p:sldId id="285" r:id="rId12"/>
    <p:sldId id="316" r:id="rId13"/>
    <p:sldId id="267" r:id="rId14"/>
    <p:sldId id="55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lê" initials="ll" lastIdx="1" clrIdx="0">
    <p:extLst>
      <p:ext uri="{19B8F6BF-5375-455C-9EA6-DF929625EA0E}">
        <p15:presenceInfo xmlns:p15="http://schemas.microsoft.com/office/powerpoint/2012/main" userId="aa8bbc59fd31db38" providerId="Windows Live"/>
      </p:ext>
    </p:extLst>
  </p:cmAuthor>
  <p:cmAuthor id="2" name="hung.nv2510hung.nv2510" initials="h" lastIdx="1" clrIdx="1">
    <p:extLst>
      <p:ext uri="{19B8F6BF-5375-455C-9EA6-DF929625EA0E}">
        <p15:presenceInfo xmlns:p15="http://schemas.microsoft.com/office/powerpoint/2012/main" userId="S::hung.nv2510@dulieucuatoi.win::a43b6403-c448-41ca-a855-a9cbf1ea9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1C2"/>
    <a:srgbClr val="E1EDBD"/>
    <a:srgbClr val="ED2C9A"/>
    <a:srgbClr val="DDF0EC"/>
    <a:srgbClr val="FFFAF7"/>
    <a:srgbClr val="EAF3E2"/>
    <a:srgbClr val="FFECE5"/>
    <a:srgbClr val="6D6EAD"/>
    <a:srgbClr val="6DC0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60"/>
  </p:normalViewPr>
  <p:slideViewPr>
    <p:cSldViewPr snapToGrid="0">
      <p:cViewPr varScale="1">
        <p:scale>
          <a:sx n="85" d="100"/>
          <a:sy n="85" d="100"/>
        </p:scale>
        <p:origin x="8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87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38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4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45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972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907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7511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562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0323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0174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1959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8679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855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4470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0486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714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875363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5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56/"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hoc10.vn/doc-sach/toan-3-tap-2/1/133/56/" TargetMode="External"/><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hoc10.vn/doc-sach/toan-3-tap-2/1/133/5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5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hoc10.vn/doc-sach/toan-3-tap-2/1/133/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algn="ctr"/>
            <a:r>
              <a:rPr lang="en-US" sz="3600">
                <a:solidFill>
                  <a:schemeClr val="bg1"/>
                </a:solidFill>
                <a:effectLst>
                  <a:outerShdw blurRad="38100" dist="38100" dir="2700000" algn="tl">
                    <a:srgbClr val="000000">
                      <a:alpha val="43137"/>
                    </a:srgbClr>
                  </a:outerShdw>
                </a:effectLst>
                <a:latin typeface="UTM Avo" panose="02040603050506020204" pitchFamily="18" charset="0"/>
              </a:rPr>
              <a:t>TOÁN 3</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536639" y="2355189"/>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200" b="1" dirty="0" err="1">
                <a:solidFill>
                  <a:srgbClr val="002060"/>
                </a:solidFill>
                <a:latin typeface="UTM Avo" panose="02040603050506020204" pitchFamily="18" charset="0"/>
              </a:rPr>
              <a:t>Tuần</a:t>
            </a:r>
            <a:r>
              <a:rPr lang="en-US" sz="5200" b="1" dirty="0">
                <a:solidFill>
                  <a:srgbClr val="002060"/>
                </a:solidFill>
                <a:latin typeface="UTM Avo" panose="02040603050506020204" pitchFamily="18" charset="0"/>
              </a:rPr>
              <a:t> 25</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a:t>
            </a:r>
            <a:r>
              <a:rPr lang="vi-VN" sz="5200" b="1" dirty="0">
                <a:solidFill>
                  <a:srgbClr val="FF0000"/>
                </a:solidFill>
                <a:latin typeface="UTM Avo" panose="02040603050506020204" pitchFamily="18" charset="0"/>
                <a:cs typeface="Arial" panose="020B0604020202020204" pitchFamily="34" charset="0"/>
              </a:rPr>
              <a:t>7</a:t>
            </a:r>
            <a:r>
              <a:rPr lang="en-US" sz="5200" b="1" dirty="0">
                <a:solidFill>
                  <a:srgbClr val="FF0000"/>
                </a:solidFill>
                <a:latin typeface="UTM Avo" panose="02040603050506020204" pitchFamily="18" charset="0"/>
                <a:cs typeface="Arial" panose="020B0604020202020204" pitchFamily="34" charset="0"/>
              </a:rPr>
              <a:t>9: </a:t>
            </a:r>
            <a:r>
              <a:rPr lang="nn-NO" sz="5200" b="1" dirty="0">
                <a:solidFill>
                  <a:srgbClr val="FF0000"/>
                </a:solidFill>
                <a:latin typeface="UTM Avo" panose="02040603050506020204" pitchFamily="18" charset="0"/>
              </a:rPr>
              <a:t>Phép trừ trong </a:t>
            </a:r>
          </a:p>
          <a:p>
            <a:pPr algn="ctr" defTabSz="914377">
              <a:lnSpc>
                <a:spcPct val="150000"/>
              </a:lnSpc>
              <a:defRPr/>
            </a:pPr>
            <a:r>
              <a:rPr lang="nn-NO" sz="5200" b="1" dirty="0">
                <a:solidFill>
                  <a:srgbClr val="FF0000"/>
                </a:solidFill>
                <a:latin typeface="UTM Avo" panose="02040603050506020204" pitchFamily="18" charset="0"/>
              </a:rPr>
              <a:t>phạm vi 100 000 </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Tiết</a:t>
            </a:r>
            <a:r>
              <a:rPr lang="en-US" sz="5200" b="1" dirty="0">
                <a:solidFill>
                  <a:srgbClr val="FF0000"/>
                </a:solidFill>
                <a:latin typeface="UTM Avo" panose="02040603050506020204" pitchFamily="18" charset="0"/>
              </a:rPr>
              <a:t> 2</a:t>
            </a:r>
            <a:endParaRPr lang="en-US" sz="5200" b="1" dirty="0">
              <a:solidFill>
                <a:srgbClr val="FF0000"/>
              </a:solidFill>
              <a:latin typeface="UTM Avo"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197741-746C-42B8-A510-FEA0520DB8CF}"/>
              </a:ext>
            </a:extLst>
          </p:cNvPr>
          <p:cNvSpPr/>
          <p:nvPr/>
        </p:nvSpPr>
        <p:spPr>
          <a:xfrm>
            <a:off x="770133" y="1793896"/>
            <a:ext cx="10713540" cy="654731"/>
          </a:xfrm>
          <a:prstGeom prst="rect">
            <a:avLst/>
          </a:prstGeom>
        </p:spPr>
        <p:txBody>
          <a:bodyPr wrap="square">
            <a:spAutoFit/>
          </a:bodyPr>
          <a:lstStyle/>
          <a:p>
            <a:pPr lvl="0" algn="ctr">
              <a:lnSpc>
                <a:spcPct val="150000"/>
              </a:lnSpc>
              <a:spcBef>
                <a:spcPts val="300"/>
              </a:spcBef>
              <a:spcAft>
                <a:spcPts val="300"/>
              </a:spcAft>
              <a:defRPr/>
            </a:pPr>
            <a:r>
              <a:rPr lang="vi-VN" sz="2800" b="1" dirty="0">
                <a:latin typeface="UTM Avo" panose="02040603050506020204" pitchFamily="18" charset="0"/>
                <a:ea typeface="Calibri" panose="020F0502020204030204" pitchFamily="34" charset="0"/>
                <a:cs typeface="Times New Roman" panose="02020603050405020304" pitchFamily="18" charset="0"/>
              </a:rPr>
              <a:t>Qua bài học hôm nay, các em biết thêm được điều gì?</a:t>
            </a:r>
            <a:endParaRPr kumimoji="0" lang="vi-VN" sz="2800" b="1"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2" name="Rectangle 1">
            <a:extLst>
              <a:ext uri="{FF2B5EF4-FFF2-40B4-BE49-F238E27FC236}">
                <a16:creationId xmlns:a16="http://schemas.microsoft.com/office/drawing/2014/main" id="{4767B795-E8B9-C8C5-7DC2-D18F83D7EB45}"/>
              </a:ext>
            </a:extLst>
          </p:cNvPr>
          <p:cNvSpPr/>
          <p:nvPr/>
        </p:nvSpPr>
        <p:spPr>
          <a:xfrm>
            <a:off x="770133" y="1816019"/>
            <a:ext cx="10713540" cy="654731"/>
          </a:xfrm>
          <a:prstGeom prst="rect">
            <a:avLst/>
          </a:prstGeom>
        </p:spPr>
        <p:txBody>
          <a:bodyPr wrap="square">
            <a:spAutoFit/>
          </a:bodyPr>
          <a:lstStyle/>
          <a:p>
            <a:pPr lvl="0" algn="ctr">
              <a:lnSpc>
                <a:spcPct val="150000"/>
              </a:lnSpc>
              <a:spcBef>
                <a:spcPts val="300"/>
              </a:spcBef>
              <a:spcAft>
                <a:spcPts val="300"/>
              </a:spcAft>
              <a:defRPr/>
            </a:pPr>
            <a:r>
              <a:rPr lang="vi-VN" sz="2800" b="1" dirty="0">
                <a:latin typeface="UTM Avo" panose="02040603050506020204" pitchFamily="18" charset="0"/>
                <a:ea typeface="Calibri" panose="020F0502020204030204" pitchFamily="34" charset="0"/>
                <a:cs typeface="Times New Roman" panose="02020603050405020304" pitchFamily="18" charset="0"/>
              </a:rPr>
              <a:t>Khi đặt tính và tính em nhắn bạn cần lưu ý những gì?</a:t>
            </a:r>
            <a:endParaRPr kumimoji="0" lang="vi-VN" sz="2800" b="1"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5092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1" name="Google Shape;7596;p55">
            <a:extLst>
              <a:ext uri="{FF2B5EF4-FFF2-40B4-BE49-F238E27FC236}">
                <a16:creationId xmlns:a16="http://schemas.microsoft.com/office/drawing/2014/main" id="{96948CBD-F61C-411E-A754-23274D63BB4E}"/>
              </a:ext>
            </a:extLst>
          </p:cNvPr>
          <p:cNvSpPr txBox="1">
            <a:spLocks/>
          </p:cNvSpPr>
          <p:nvPr/>
        </p:nvSpPr>
        <p:spPr>
          <a:xfrm>
            <a:off x="2249777" y="1322614"/>
            <a:ext cx="704109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HƯỚNG DẪN VỀ NHÀ</a:t>
            </a:r>
          </a:p>
        </p:txBody>
      </p:sp>
      <p:pic>
        <p:nvPicPr>
          <p:cNvPr id="2" name="Picture 2">
            <a:extLst>
              <a:ext uri="{FF2B5EF4-FFF2-40B4-BE49-F238E27FC236}">
                <a16:creationId xmlns:a16="http://schemas.microsoft.com/office/drawing/2014/main" id="{0A934EAE-0D51-CC55-C426-77E55AF165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808"/>
          <a:stretch>
            <a:fillRect/>
          </a:stretch>
        </p:blipFill>
        <p:spPr>
          <a:xfrm>
            <a:off x="2045442" y="2094271"/>
            <a:ext cx="3721177" cy="3687097"/>
          </a:xfrm>
          <a:prstGeom prst="rect">
            <a:avLst/>
          </a:prstGeom>
        </p:spPr>
      </p:pic>
      <p:pic>
        <p:nvPicPr>
          <p:cNvPr id="3" name="Picture 2">
            <a:extLst>
              <a:ext uri="{FF2B5EF4-FFF2-40B4-BE49-F238E27FC236}">
                <a16:creationId xmlns:a16="http://schemas.microsoft.com/office/drawing/2014/main" id="{C85CCE1D-450B-D9D8-047D-33D8D09D12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3808"/>
          <a:stretch>
            <a:fillRect/>
          </a:stretch>
        </p:blipFill>
        <p:spPr>
          <a:xfrm>
            <a:off x="5904286" y="2094271"/>
            <a:ext cx="3721177" cy="3687097"/>
          </a:xfrm>
          <a:prstGeom prst="rect">
            <a:avLst/>
          </a:prstGeom>
        </p:spPr>
      </p:pic>
      <p:sp>
        <p:nvSpPr>
          <p:cNvPr id="4" name="TextBox 3">
            <a:extLst>
              <a:ext uri="{FF2B5EF4-FFF2-40B4-BE49-F238E27FC236}">
                <a16:creationId xmlns:a16="http://schemas.microsoft.com/office/drawing/2014/main" id="{BFA69803-48FB-3D09-5727-CA72CD2BF992}"/>
              </a:ext>
            </a:extLst>
          </p:cNvPr>
          <p:cNvSpPr txBox="1"/>
          <p:nvPr/>
        </p:nvSpPr>
        <p:spPr>
          <a:xfrm>
            <a:off x="2183109" y="2550242"/>
            <a:ext cx="3522835" cy="2796984"/>
          </a:xfrm>
          <a:prstGeom prst="rect">
            <a:avLst/>
          </a:prstGeom>
          <a:noFill/>
        </p:spPr>
        <p:txBody>
          <a:bodyPr wrap="square">
            <a:spAutoFit/>
          </a:bodyPr>
          <a:lstStyle/>
          <a:p>
            <a:pPr marL="0" marR="0" algn="just">
              <a:lnSpc>
                <a:spcPct val="150000"/>
              </a:lnSpc>
              <a:spcBef>
                <a:spcPts val="0"/>
              </a:spcBef>
              <a:spcAft>
                <a:spcPts val="0"/>
              </a:spcAft>
              <a:tabLst>
                <a:tab pos="5941060" algn="l"/>
              </a:tabLst>
            </a:pP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Ôn lại cách đặt tính rồi tính của phép trừ trong phạm vi 100 000 (có nhớ không quá 2 lượt và không liên tiếp); tính nhẩm các số tròn nghìn, tròn chục.</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515CF55E-18C6-35DD-4509-20DF9B0F0F1E}"/>
              </a:ext>
            </a:extLst>
          </p:cNvPr>
          <p:cNvSpPr txBox="1"/>
          <p:nvPr/>
        </p:nvSpPr>
        <p:spPr>
          <a:xfrm>
            <a:off x="6062479" y="2550242"/>
            <a:ext cx="3447412" cy="2335319"/>
          </a:xfrm>
          <a:prstGeom prst="rect">
            <a:avLst/>
          </a:prstGeom>
          <a:noFill/>
        </p:spPr>
        <p:txBody>
          <a:bodyPr wrap="square">
            <a:spAutoFit/>
          </a:bodyPr>
          <a:lstStyle/>
          <a:p>
            <a:pPr algn="just">
              <a:lnSpc>
                <a:spcPct val="150000"/>
              </a:lnSpc>
            </a:pP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Tìm thêm một số tình huống thực tiễn có liên quan đến phép trừ đã học và đố mọi người. Hôm sau chia sẻ với bạn.</a:t>
            </a:r>
            <a:endParaRPr lang="en-US" sz="20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39299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p:cTn id="7" dur="500" fill="hold"/>
                                        <p:tgtEl>
                                          <p:spTgt spid="261"/>
                                        </p:tgtEl>
                                        <p:attrNameLst>
                                          <p:attrName>ppt_w</p:attrName>
                                        </p:attrNameLst>
                                      </p:cBhvr>
                                      <p:tavLst>
                                        <p:tav tm="0">
                                          <p:val>
                                            <p:fltVal val="0"/>
                                          </p:val>
                                        </p:tav>
                                        <p:tav tm="100000">
                                          <p:val>
                                            <p:strVal val="#ppt_w"/>
                                          </p:val>
                                        </p:tav>
                                      </p:tavLst>
                                    </p:anim>
                                    <p:anim calcmode="lin" valueType="num">
                                      <p:cBhvr>
                                        <p:cTn id="8" dur="500" fill="hold"/>
                                        <p:tgtEl>
                                          <p:spTgt spid="261"/>
                                        </p:tgtEl>
                                        <p:attrNameLst>
                                          <p:attrName>ppt_h</p:attrName>
                                        </p:attrNameLst>
                                      </p:cBhvr>
                                      <p:tavLst>
                                        <p:tav tm="0">
                                          <p:val>
                                            <p:strVal val="#ppt_h"/>
                                          </p:val>
                                        </p:tav>
                                        <p:tav tm="100000">
                                          <p:val>
                                            <p:strVal val="#ppt_h"/>
                                          </p:val>
                                        </p:tav>
                                      </p:tavLst>
                                    </p:anim>
                                  </p:childTnLst>
                                </p:cTn>
                              </p:par>
                              <p:par>
                                <p:cTn id="9" presetID="2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4540957"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1956" y="3753145"/>
            <a:ext cx="2622541" cy="262254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6" name="Google Shape;86;p1"/>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833C0B"/>
                </a:solidFill>
                <a:effectLst/>
                <a:uLnTx/>
                <a:uFillTx/>
                <a:latin typeface="UTM Avo" panose="02040603050506020204" pitchFamily="18" charset="0"/>
                <a:cs typeface="Arial"/>
                <a:sym typeface="Arial"/>
              </a:rPr>
              <a:t>Để kết nối cộng đồng giáo viên và nhận thêm nhiều tài liệu giảng dạy,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mời quý thầy cô tham gia Group Facebook</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theo đường link: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7" name="Google Shape;87;p1"/>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sp>
        <p:nvSpPr>
          <p:cNvPr id="88" name="Google Shape;88;p1">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833C0B"/>
                </a:solidFill>
                <a:effectLst/>
                <a:uLnTx/>
                <a:uFillTx/>
                <a:latin typeface="UTM Avo" panose="02040603050506020204" pitchFamily="18" charset="0"/>
                <a:cs typeface="Arial"/>
                <a:sym typeface="Arial"/>
              </a:rPr>
              <a:t>Hoc10 – Đồng hành cùng giáo viên tiểu học</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9" name="Google Shape;89;p1"/>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Hoặc truy cập qua QR code</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pic>
        <p:nvPicPr>
          <p:cNvPr id="90" name="Google Shape;90;p1"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444625" y="2851979"/>
            <a:ext cx="1053311" cy="7490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id="{DDC372AC-3D36-A5AF-8C8D-D464859A5B77}"/>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id="{14BA06DA-4AE4-184B-90F4-A592402407A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582194CA-F94E-5C4F-2D56-F32E9CFCED41}"/>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TextBox 1">
            <a:extLst>
              <a:ext uri="{FF2B5EF4-FFF2-40B4-BE49-F238E27FC236}">
                <a16:creationId xmlns:a16="http://schemas.microsoft.com/office/drawing/2014/main" id="{9CD9AB5C-620C-3D33-306D-25F6AE4ACACF}"/>
              </a:ext>
            </a:extLst>
          </p:cNvPr>
          <p:cNvSpPr txBox="1"/>
          <p:nvPr/>
        </p:nvSpPr>
        <p:spPr>
          <a:xfrm>
            <a:off x="1465007" y="804241"/>
            <a:ext cx="9261986" cy="815480"/>
          </a:xfrm>
          <a:prstGeom prst="rect">
            <a:avLst/>
          </a:prstGeom>
          <a:noFill/>
        </p:spPr>
        <p:txBody>
          <a:bodyPr wrap="square">
            <a:spAutoFit/>
          </a:bodyPr>
          <a:lstStyle/>
          <a:p>
            <a:pPr algn="ctr">
              <a:lnSpc>
                <a:spcPct val="150000"/>
              </a:lnSpc>
            </a:pPr>
            <a:r>
              <a:rPr lang="vi-VN" sz="3600" b="1" dirty="0">
                <a:solidFill>
                  <a:schemeClr val="tx1"/>
                </a:solidFill>
                <a:latin typeface="UTM Avo" panose="02040603050506020204" pitchFamily="18" charset="0"/>
                <a:ea typeface="Times New Roman" panose="02020603050405020304" pitchFamily="18" charset="0"/>
                <a:cs typeface="Arial" panose="020B0604020202020204" pitchFamily="34" charset="0"/>
              </a:rPr>
              <a:t>Trò chơi: “Xì điện”</a:t>
            </a:r>
          </a:p>
        </p:txBody>
      </p:sp>
      <p:grpSp>
        <p:nvGrpSpPr>
          <p:cNvPr id="7" name="Group 6">
            <a:extLst>
              <a:ext uri="{FF2B5EF4-FFF2-40B4-BE49-F238E27FC236}">
                <a16:creationId xmlns:a16="http://schemas.microsoft.com/office/drawing/2014/main" id="{41B4F3E1-8619-E199-CF14-CCA326E3AAE5}"/>
              </a:ext>
            </a:extLst>
          </p:cNvPr>
          <p:cNvGrpSpPr/>
          <p:nvPr/>
        </p:nvGrpSpPr>
        <p:grpSpPr>
          <a:xfrm>
            <a:off x="928914" y="1923832"/>
            <a:ext cx="10145486" cy="3010336"/>
            <a:chOff x="928914" y="1619721"/>
            <a:chExt cx="10145486" cy="3010336"/>
          </a:xfrm>
        </p:grpSpPr>
        <p:sp>
          <p:nvSpPr>
            <p:cNvPr id="6" name="Rectangle: Rounded Corners 5">
              <a:extLst>
                <a:ext uri="{FF2B5EF4-FFF2-40B4-BE49-F238E27FC236}">
                  <a16:creationId xmlns:a16="http://schemas.microsoft.com/office/drawing/2014/main" id="{3D44545C-956F-CC59-CFD1-1B3EA169FA42}"/>
                </a:ext>
              </a:extLst>
            </p:cNvPr>
            <p:cNvSpPr/>
            <p:nvPr/>
          </p:nvSpPr>
          <p:spPr>
            <a:xfrm>
              <a:off x="928914" y="1619721"/>
              <a:ext cx="10145486" cy="3010336"/>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87133F-B4C2-500C-66BC-C6986DE1776D}"/>
                </a:ext>
              </a:extLst>
            </p:cNvPr>
            <p:cNvSpPr txBox="1"/>
            <p:nvPr/>
          </p:nvSpPr>
          <p:spPr>
            <a:xfrm>
              <a:off x="1117600" y="1619721"/>
              <a:ext cx="9609393" cy="2796984"/>
            </a:xfrm>
            <a:prstGeom prst="rect">
              <a:avLst/>
            </a:prstGeom>
            <a:noFill/>
          </p:spPr>
          <p:txBody>
            <a:bodyPr wrap="square">
              <a:spAutoFit/>
            </a:bodyPr>
            <a:lstStyle/>
            <a:p>
              <a:pPr algn="ctr">
                <a:lnSpc>
                  <a:spcPct val="150000"/>
                </a:lnSpc>
              </a:pPr>
              <a:r>
                <a:rPr lang="vi-VN" sz="2000" b="1" dirty="0">
                  <a:solidFill>
                    <a:schemeClr val="tx1"/>
                  </a:solidFill>
                  <a:latin typeface="UTM Avo" panose="02040603050506020204" pitchFamily="18" charset="0"/>
                  <a:ea typeface="Times New Roman" panose="02020603050405020304" pitchFamily="18" charset="0"/>
                  <a:cs typeface="Arial" panose="020B0604020202020204" pitchFamily="34" charset="0"/>
                </a:rPr>
                <a:t>Luật chơi: </a:t>
              </a:r>
            </a:p>
            <a:p>
              <a:pPr algn="just">
                <a:lnSpc>
                  <a:spcPct val="150000"/>
                </a:lnSpc>
              </a:pPr>
              <a:r>
                <a:rPr lang="vi-VN" sz="2000" dirty="0">
                  <a:solidFill>
                    <a:schemeClr val="tx1"/>
                  </a:solidFill>
                  <a:latin typeface="UTM Avo" panose="02040603050506020204" pitchFamily="18" charset="0"/>
                  <a:ea typeface="Times New Roman" panose="02020603050405020304" pitchFamily="18" charset="0"/>
                  <a:cs typeface="Arial" panose="020B0604020202020204" pitchFamily="34" charset="0"/>
                </a:rPr>
                <a:t>Cả lớp chia lớp thành 2 đội. Một bạn của đội này được chỉ định sẽ đọc 1 phép tính trừ trong phạm vi 100 000 rồi xì điện sang một bạn của đội khác để nêu kết quả. Khi nêu đúng kết quả, bạn sẽ đọc tiếp 1 phép tính trừ khác trong phạm vi 100 000 rồi xì điện sang bạn khác để nêu kết quả. Cứ như vậy trong vòng 2 phút. Bạn nào bị xì điện mà không trả lời đúng kết quả sẽ thua.</a:t>
              </a:r>
              <a:endParaRPr lang="en-US" sz="2000" dirty="0">
                <a:solidFill>
                  <a:schemeClr val="tx1"/>
                </a:solidFill>
                <a:latin typeface="UTM Avo"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386538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id="{F3B3ABA9-1325-61AC-BCE7-D922880C3E3A}"/>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id="{8881E6D6-80CA-70FC-7C21-D53578C8EC6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A6A7627B-222A-6015-833A-A37E32184E1B}"/>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775783BE-7BA7-F2A2-1F47-9118D3DED1C5}"/>
                  </a:ext>
                </a:extLst>
              </p:cNvPr>
              <p:cNvSpPr/>
              <p:nvPr/>
            </p:nvSpPr>
            <p:spPr>
              <a:xfrm>
                <a:off x="637847" y="1856705"/>
                <a:ext cx="3830914" cy="856598"/>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7 000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3000 </a:t>
                </a:r>
              </a:p>
            </p:txBody>
          </p:sp>
        </mc:Choice>
        <mc:Fallback xmlns="">
          <p:sp>
            <p:nvSpPr>
              <p:cNvPr id="10" name="Rectangle: Rounded Corners 9">
                <a:extLst>
                  <a:ext uri="{FF2B5EF4-FFF2-40B4-BE49-F238E27FC236}">
                    <a16:creationId xmlns:a16="http://schemas.microsoft.com/office/drawing/2014/main" id="{775783BE-7BA7-F2A2-1F47-9118D3DED1C5}"/>
                  </a:ext>
                </a:extLst>
              </p:cNvPr>
              <p:cNvSpPr>
                <a:spLocks noRot="1" noChangeAspect="1" noMove="1" noResize="1" noEditPoints="1" noAdjustHandles="1" noChangeArrowheads="1" noChangeShapeType="1" noTextEdit="1"/>
              </p:cNvSpPr>
              <p:nvPr/>
            </p:nvSpPr>
            <p:spPr>
              <a:xfrm>
                <a:off x="637847" y="1856705"/>
                <a:ext cx="3830914" cy="856598"/>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0A62E3BF-E922-F6CB-79AE-DBA12A8DF5F6}"/>
                  </a:ext>
                </a:extLst>
              </p:cNvPr>
              <p:cNvSpPr/>
              <p:nvPr/>
            </p:nvSpPr>
            <p:spPr>
              <a:xfrm>
                <a:off x="637846" y="2839133"/>
                <a:ext cx="3830914" cy="856598"/>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10 000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 </m:t>
                    </m:r>
                  </m:oMath>
                </a14:m>
                <a:r>
                  <a:rPr lang="en-US" sz="2400" dirty="0">
                    <a:solidFill>
                      <a:schemeClr val="tx1"/>
                    </a:solidFill>
                    <a:latin typeface="UTM Avo" panose="02040603050506020204" pitchFamily="18" charset="0"/>
                    <a:cs typeface="Arial" panose="020B0604020202020204" pitchFamily="34" charset="0"/>
                  </a:rPr>
                  <a:t>8 000 </a:t>
                </a:r>
              </a:p>
            </p:txBody>
          </p:sp>
        </mc:Choice>
        <mc:Fallback xmlns="">
          <p:sp>
            <p:nvSpPr>
              <p:cNvPr id="11" name="Rectangle: Rounded Corners 10">
                <a:extLst>
                  <a:ext uri="{FF2B5EF4-FFF2-40B4-BE49-F238E27FC236}">
                    <a16:creationId xmlns:a16="http://schemas.microsoft.com/office/drawing/2014/main" id="{0A62E3BF-E922-F6CB-79AE-DBA12A8DF5F6}"/>
                  </a:ext>
                </a:extLst>
              </p:cNvPr>
              <p:cNvSpPr>
                <a:spLocks noRot="1" noChangeAspect="1" noMove="1" noResize="1" noEditPoints="1" noAdjustHandles="1" noChangeArrowheads="1" noChangeShapeType="1" noTextEdit="1"/>
              </p:cNvSpPr>
              <p:nvPr/>
            </p:nvSpPr>
            <p:spPr>
              <a:xfrm>
                <a:off x="637846" y="2839133"/>
                <a:ext cx="3830914" cy="856598"/>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AE499D8D-450E-7BA1-DDDE-FB94539938A9}"/>
                  </a:ext>
                </a:extLst>
              </p:cNvPr>
              <p:cNvSpPr/>
              <p:nvPr/>
            </p:nvSpPr>
            <p:spPr>
              <a:xfrm>
                <a:off x="637846" y="4239047"/>
                <a:ext cx="3830914" cy="856598"/>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72 000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42 000</a:t>
                </a:r>
              </a:p>
            </p:txBody>
          </p:sp>
        </mc:Choice>
        <mc:Fallback xmlns="">
          <p:sp>
            <p:nvSpPr>
              <p:cNvPr id="12" name="Rectangle: Rounded Corners 11">
                <a:extLst>
                  <a:ext uri="{FF2B5EF4-FFF2-40B4-BE49-F238E27FC236}">
                    <a16:creationId xmlns:a16="http://schemas.microsoft.com/office/drawing/2014/main" id="{AE499D8D-450E-7BA1-DDDE-FB94539938A9}"/>
                  </a:ext>
                </a:extLst>
              </p:cNvPr>
              <p:cNvSpPr>
                <a:spLocks noRot="1" noChangeAspect="1" noMove="1" noResize="1" noEditPoints="1" noAdjustHandles="1" noChangeArrowheads="1" noChangeShapeType="1" noTextEdit="1"/>
              </p:cNvSpPr>
              <p:nvPr/>
            </p:nvSpPr>
            <p:spPr>
              <a:xfrm>
                <a:off x="637846" y="4239047"/>
                <a:ext cx="3830914" cy="856598"/>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3C1319C7-1717-85AA-D931-DE967E2D3C35}"/>
                  </a:ext>
                </a:extLst>
              </p:cNvPr>
              <p:cNvSpPr/>
              <p:nvPr/>
            </p:nvSpPr>
            <p:spPr>
              <a:xfrm>
                <a:off x="637846" y="5210662"/>
                <a:ext cx="3830914" cy="856598"/>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100 000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35 000</a:t>
                </a:r>
              </a:p>
            </p:txBody>
          </p:sp>
        </mc:Choice>
        <mc:Fallback xmlns="">
          <p:sp>
            <p:nvSpPr>
              <p:cNvPr id="13" name="Rectangle: Rounded Corners 12">
                <a:extLst>
                  <a:ext uri="{FF2B5EF4-FFF2-40B4-BE49-F238E27FC236}">
                    <a16:creationId xmlns:a16="http://schemas.microsoft.com/office/drawing/2014/main" id="{3C1319C7-1717-85AA-D931-DE967E2D3C35}"/>
                  </a:ext>
                </a:extLst>
              </p:cNvPr>
              <p:cNvSpPr>
                <a:spLocks noRot="1" noChangeAspect="1" noMove="1" noResize="1" noEditPoints="1" noAdjustHandles="1" noChangeArrowheads="1" noChangeShapeType="1" noTextEdit="1"/>
              </p:cNvSpPr>
              <p:nvPr/>
            </p:nvSpPr>
            <p:spPr>
              <a:xfrm>
                <a:off x="637846" y="5210662"/>
                <a:ext cx="3830914" cy="856598"/>
              </a:xfrm>
              <a:prstGeom prst="roundRect">
                <a:avLst/>
              </a:prstGeom>
              <a:blipFill>
                <a:blip r:embed="rId7"/>
                <a:stretch>
                  <a:fillRect/>
                </a:stretch>
              </a:blipFill>
              <a:ln>
                <a:noFill/>
              </a:ln>
            </p:spPr>
            <p:txBody>
              <a:bodyPr/>
              <a:lstStyle/>
              <a:p>
                <a:r>
                  <a:rPr lang="en-US">
                    <a:noFill/>
                  </a:rPr>
                  <a:t> </a:t>
                </a:r>
              </a:p>
            </p:txBody>
          </p:sp>
        </mc:Fallback>
      </mc:AlternateContent>
      <p:sp>
        <p:nvSpPr>
          <p:cNvPr id="2" name="Rectangle: Rounded Corners 1">
            <a:hlinkClick r:id="rId8"/>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3</a:t>
            </a:r>
          </a:p>
        </p:txBody>
      </p:sp>
      <p:sp>
        <p:nvSpPr>
          <p:cNvPr id="6" name="Rectangle 5">
            <a:extLst>
              <a:ext uri="{FF2B5EF4-FFF2-40B4-BE49-F238E27FC236}">
                <a16:creationId xmlns:a16="http://schemas.microsoft.com/office/drawing/2014/main" id="{683B6928-1936-5B2B-2CE0-5703F0C6CB5A}"/>
              </a:ext>
            </a:extLst>
          </p:cNvPr>
          <p:cNvSpPr/>
          <p:nvPr/>
        </p:nvSpPr>
        <p:spPr>
          <a:xfrm>
            <a:off x="1674505" y="979697"/>
            <a:ext cx="5126345" cy="584775"/>
          </a:xfrm>
          <a:prstGeom prst="rect">
            <a:avLst/>
          </a:prstGeom>
        </p:spPr>
        <p:txBody>
          <a:bodyPr wrap="square">
            <a:spAutoFit/>
          </a:bodyPr>
          <a:lstStyle/>
          <a:p>
            <a:pPr algn="just">
              <a:spcBef>
                <a:spcPts val="300"/>
              </a:spcBef>
              <a:spcAft>
                <a:spcPts val="300"/>
              </a:spcAft>
            </a:pPr>
            <a:r>
              <a:rPr lang="de-DE"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Tính nhẩm (theo mẫu)</a:t>
            </a:r>
            <a:endParaRPr lang="vi-VN"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DE32FDB-363B-C2DA-B5A1-7F38D22486C5}"/>
              </a:ext>
            </a:extLst>
          </p:cNvPr>
          <p:cNvPicPr>
            <a:picLocks noChangeAspect="1"/>
          </p:cNvPicPr>
          <p:nvPr/>
        </p:nvPicPr>
        <p:blipFill rotWithShape="1">
          <a:blip r:embed="rId9"/>
          <a:srcRect l="-6210" t="1024" r="30698" b="-1024"/>
          <a:stretch/>
        </p:blipFill>
        <p:spPr>
          <a:xfrm>
            <a:off x="3956469" y="1304650"/>
            <a:ext cx="8023123" cy="4248699"/>
          </a:xfrm>
          <a:prstGeom prst="rect">
            <a:avLst/>
          </a:prstGeom>
        </p:spPr>
      </p:pic>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5E16B029-586E-8502-0A75-7276CBE500B8}"/>
                  </a:ext>
                </a:extLst>
              </p:cNvPr>
              <p:cNvSpPr/>
              <p:nvPr/>
            </p:nvSpPr>
            <p:spPr>
              <a:xfrm>
                <a:off x="493010" y="1773024"/>
                <a:ext cx="4229908" cy="101325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80975" algn="ctr">
                  <a:spcBef>
                    <a:spcPts val="0"/>
                  </a:spcBef>
                  <a:spcAft>
                    <a:spcPts val="0"/>
                  </a:spcAft>
                  <a:tabLst>
                    <a:tab pos="5941060" algn="l"/>
                  </a:tabLst>
                </a:pP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7 nghìn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3 nghìn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4 nghìn</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a:p>
                <a:pPr marL="0" marR="0" algn="ctr">
                  <a:spcBef>
                    <a:spcPts val="0"/>
                  </a:spcBef>
                  <a:spcAft>
                    <a:spcPts val="0"/>
                  </a:spcAft>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Vậy 7 000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3 000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4 000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5E16B029-586E-8502-0A75-7276CBE500B8}"/>
                  </a:ext>
                </a:extLst>
              </p:cNvPr>
              <p:cNvSpPr>
                <a:spLocks noRot="1" noChangeAspect="1" noMove="1" noResize="1" noEditPoints="1" noAdjustHandles="1" noChangeArrowheads="1" noChangeShapeType="1" noTextEdit="1"/>
              </p:cNvSpPr>
              <p:nvPr/>
            </p:nvSpPr>
            <p:spPr>
              <a:xfrm>
                <a:off x="493010" y="1773024"/>
                <a:ext cx="4229908" cy="1013252"/>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F0985D3-17B4-974E-94F3-70F1E96B82BB}"/>
                  </a:ext>
                </a:extLst>
              </p:cNvPr>
              <p:cNvSpPr/>
              <p:nvPr/>
            </p:nvSpPr>
            <p:spPr>
              <a:xfrm>
                <a:off x="493009" y="2839133"/>
                <a:ext cx="4229909" cy="101325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tabLst>
                    <a:tab pos="5941060" algn="l"/>
                  </a:tabLst>
                </a:pPr>
                <a:r>
                  <a:rPr lang="nl-NL"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10 nghìn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8 nghìn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2 nghìn</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a:p>
                <a:pPr marL="0" marR="0" algn="ctr">
                  <a:spcBef>
                    <a:spcPts val="0"/>
                  </a:spcBef>
                  <a:spcAft>
                    <a:spcPts val="0"/>
                  </a:spcAft>
                  <a:tabLst>
                    <a:tab pos="5941060" algn="l"/>
                  </a:tabLst>
                </a:pP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Vậy 10 000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8 000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2 000</a:t>
                </a:r>
                <a:endParaRPr lang="en-US" sz="2000" dirty="0">
                  <a:latin typeface="UTM Avo" panose="02040603050506020204" pitchFamily="18" charset="0"/>
                  <a:cs typeface="Arial" panose="020B0604020202020204" pitchFamily="34" charset="0"/>
                </a:endParaRPr>
              </a:p>
            </p:txBody>
          </p:sp>
        </mc:Choice>
        <mc:Fallback xmlns="">
          <p:sp>
            <p:nvSpPr>
              <p:cNvPr id="7" name="Rectangle: Rounded Corners 6">
                <a:extLst>
                  <a:ext uri="{FF2B5EF4-FFF2-40B4-BE49-F238E27FC236}">
                    <a16:creationId xmlns:a16="http://schemas.microsoft.com/office/drawing/2014/main" id="{9F0985D3-17B4-974E-94F3-70F1E96B82BB}"/>
                  </a:ext>
                </a:extLst>
              </p:cNvPr>
              <p:cNvSpPr>
                <a:spLocks noRot="1" noChangeAspect="1" noMove="1" noResize="1" noEditPoints="1" noAdjustHandles="1" noChangeArrowheads="1" noChangeShapeType="1" noTextEdit="1"/>
              </p:cNvSpPr>
              <p:nvPr/>
            </p:nvSpPr>
            <p:spPr>
              <a:xfrm>
                <a:off x="493009" y="2839133"/>
                <a:ext cx="4229909" cy="101325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E70FB0B-7542-9A2C-D1F2-85A80F6BEADB}"/>
                  </a:ext>
                </a:extLst>
              </p:cNvPr>
              <p:cNvSpPr/>
              <p:nvPr/>
            </p:nvSpPr>
            <p:spPr>
              <a:xfrm>
                <a:off x="493010" y="4144554"/>
                <a:ext cx="4229910" cy="95109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tabLst>
                    <a:tab pos="5941060" algn="l"/>
                  </a:tabLst>
                </a:pP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72 nghìn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42 nghìn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30 nghìn</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a:p>
                <a:pPr marL="0" marR="0" algn="ctr">
                  <a:spcBef>
                    <a:spcPts val="0"/>
                  </a:spcBef>
                  <a:spcAft>
                    <a:spcPts val="0"/>
                  </a:spcAft>
                  <a:tabLst>
                    <a:tab pos="5941060" algn="l"/>
                  </a:tabLst>
                </a:pP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Vậy 73 000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42 000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30 000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E70FB0B-7542-9A2C-D1F2-85A80F6BEADB}"/>
                  </a:ext>
                </a:extLst>
              </p:cNvPr>
              <p:cNvSpPr>
                <a:spLocks noRot="1" noChangeAspect="1" noMove="1" noResize="1" noEditPoints="1" noAdjustHandles="1" noChangeArrowheads="1" noChangeShapeType="1" noTextEdit="1"/>
              </p:cNvSpPr>
              <p:nvPr/>
            </p:nvSpPr>
            <p:spPr>
              <a:xfrm>
                <a:off x="493010" y="4144554"/>
                <a:ext cx="4229910" cy="95109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59F9C96-18E0-D0DB-675F-4506BF721A8C}"/>
                  </a:ext>
                </a:extLst>
              </p:cNvPr>
              <p:cNvSpPr/>
              <p:nvPr/>
            </p:nvSpPr>
            <p:spPr>
              <a:xfrm>
                <a:off x="493008" y="5210662"/>
                <a:ext cx="4229912" cy="95109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tabLst>
                    <a:tab pos="5941060" algn="l"/>
                  </a:tabLst>
                </a:pP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100 nghìn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35 nghìn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65 nghìn</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a:p>
                <a:pPr marL="0" marR="0" algn="ctr">
                  <a:spcBef>
                    <a:spcPts val="0"/>
                  </a:spcBef>
                  <a:spcAft>
                    <a:spcPts val="0"/>
                  </a:spcAft>
                  <a:tabLst>
                    <a:tab pos="5941060" algn="l"/>
                  </a:tabLst>
                </a:pPr>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Vậy 100 000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35 000 </a:t>
                </a:r>
                <a14:m>
                  <m:oMath xmlns:m="http://schemas.openxmlformats.org/officeDocument/2006/math">
                    <m:r>
                      <a:rPr lang="nl-NL" sz="2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65 000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9" name="Rectangle: Rounded Corners 8">
                <a:extLst>
                  <a:ext uri="{FF2B5EF4-FFF2-40B4-BE49-F238E27FC236}">
                    <a16:creationId xmlns:a16="http://schemas.microsoft.com/office/drawing/2014/main" id="{B59F9C96-18E0-D0DB-675F-4506BF721A8C}"/>
                  </a:ext>
                </a:extLst>
              </p:cNvPr>
              <p:cNvSpPr>
                <a:spLocks noRot="1" noChangeAspect="1" noMove="1" noResize="1" noEditPoints="1" noAdjustHandles="1" noChangeArrowheads="1" noChangeShapeType="1" noTextEdit="1"/>
              </p:cNvSpPr>
              <p:nvPr/>
            </p:nvSpPr>
            <p:spPr>
              <a:xfrm>
                <a:off x="493008" y="5210662"/>
                <a:ext cx="4229912" cy="951092"/>
              </a:xfrm>
              <a:prstGeom prst="roundRect">
                <a:avLst/>
              </a:prstGeom>
              <a:blipFill>
                <a:blip r:embed="rId1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906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anim calcmode="lin" valueType="num">
                                      <p:cBhvr>
                                        <p:cTn id="36" dur="500" fill="hold"/>
                                        <p:tgtEl>
                                          <p:spTgt spid="4"/>
                                        </p:tgtEl>
                                        <p:attrNameLst>
                                          <p:attrName>ppt_x</p:attrName>
                                        </p:attrNameLst>
                                      </p:cBhvr>
                                      <p:tavLst>
                                        <p:tav tm="0">
                                          <p:val>
                                            <p:strVal val="#ppt_x"/>
                                          </p:val>
                                        </p:tav>
                                        <p:tav tm="100000">
                                          <p:val>
                                            <p:strVal val="#ppt_x"/>
                                          </p:val>
                                        </p:tav>
                                      </p:tavLst>
                                    </p:anim>
                                    <p:anim calcmode="lin" valueType="num">
                                      <p:cBhvr>
                                        <p:cTn id="3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1" animBg="1"/>
      <p:bldP spid="12" grpId="1" animBg="1"/>
      <p:bldP spid="13" grpId="1" animBg="1"/>
      <p:bldP spid="2" grpId="0" animBg="1"/>
      <p:bldP spid="6" grpId="0"/>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4</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994977"/>
            <a:ext cx="11023856" cy="523220"/>
          </a:xfrm>
          <a:prstGeom prst="rect">
            <a:avLst/>
          </a:prstGeom>
        </p:spPr>
        <p:txBody>
          <a:bodyPr wrap="square">
            <a:spAutoFit/>
          </a:bodyPr>
          <a:lstStyle/>
          <a:p>
            <a:pPr algn="just">
              <a:spcBef>
                <a:spcPts val="300"/>
              </a:spcBef>
              <a:spcAft>
                <a:spcPts val="300"/>
              </a:spcAft>
            </a:pPr>
            <a:r>
              <a:rPr lang="de-DE"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Theo em, trái cây trên đĩa cân nặng bao nhiêu gam?</a:t>
            </a:r>
            <a:endParaRPr lang="vi-VN"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00D2A46-E963-6CEB-5741-870F02CE2084}"/>
                  </a:ext>
                </a:extLst>
              </p:cNvPr>
              <p:cNvSpPr/>
              <p:nvPr/>
            </p:nvSpPr>
            <p:spPr>
              <a:xfrm>
                <a:off x="-333976" y="1761052"/>
                <a:ext cx="7602230" cy="2823209"/>
              </a:xfrm>
              <a:prstGeom prst="rect">
                <a:avLst/>
              </a:prstGeom>
            </p:spPr>
            <p:txBody>
              <a:bodyPr wrap="square">
                <a:spAutoFit/>
              </a:bodyPr>
              <a:lstStyle/>
              <a:p>
                <a:pPr algn="ctr">
                  <a:lnSpc>
                    <a:spcPct val="150000"/>
                  </a:lnSpc>
                  <a:spcBef>
                    <a:spcPts val="300"/>
                  </a:spcBef>
                  <a:spcAft>
                    <a:spcPts val="300"/>
                  </a:spcAft>
                </a:pPr>
                <a:r>
                  <a:rPr lang="de-DE" sz="2800" b="1" u="sng"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Bài giải</a:t>
                </a:r>
              </a:p>
              <a:p>
                <a:pPr algn="ctr">
                  <a:lnSpc>
                    <a:spcPct val="150000"/>
                  </a:lnSpc>
                  <a:spcBef>
                    <a:spcPts val="300"/>
                  </a:spcBef>
                  <a:spcAft>
                    <a:spcPts val="300"/>
                  </a:spcAft>
                </a:pPr>
                <a:r>
                  <a:rPr lang="de-DE"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Trái cây trên đĩa cân nặng là:</a:t>
                </a:r>
              </a:p>
              <a:p>
                <a:pPr algn="ctr">
                  <a:lnSpc>
                    <a:spcPct val="150000"/>
                  </a:lnSpc>
                  <a:spcBef>
                    <a:spcPts val="300"/>
                  </a:spcBef>
                  <a:spcAft>
                    <a:spcPts val="300"/>
                  </a:spcAft>
                </a:pPr>
                <a:r>
                  <a:rPr lang="de-DE"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2 815 </a:t>
                </a:r>
                <a14:m>
                  <m:oMath xmlns:m="http://schemas.openxmlformats.org/officeDocument/2006/math">
                    <m:r>
                      <a:rPr lang="de-DE" sz="28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de-DE"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231 </a:t>
                </a:r>
                <a14:m>
                  <m:oMath xmlns:m="http://schemas.openxmlformats.org/officeDocument/2006/math">
                    <m:r>
                      <a:rPr lang="de-DE" sz="28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de-DE"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2 584 (g)</a:t>
                </a:r>
              </a:p>
              <a:p>
                <a:pPr algn="ctr">
                  <a:lnSpc>
                    <a:spcPct val="150000"/>
                  </a:lnSpc>
                  <a:spcBef>
                    <a:spcPts val="300"/>
                  </a:spcBef>
                  <a:spcAft>
                    <a:spcPts val="300"/>
                  </a:spcAft>
                </a:pPr>
                <a:r>
                  <a:rPr lang="de-DE"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Đáp số: 2 584 gam.</a:t>
                </a:r>
              </a:p>
            </p:txBody>
          </p:sp>
        </mc:Choice>
        <mc:Fallback xmlns="">
          <p:sp>
            <p:nvSpPr>
              <p:cNvPr id="3" name="Rectangle 2">
                <a:extLst>
                  <a:ext uri="{FF2B5EF4-FFF2-40B4-BE49-F238E27FC236}">
                    <a16:creationId xmlns:a16="http://schemas.microsoft.com/office/drawing/2014/main" id="{600D2A46-E963-6CEB-5741-870F02CE2084}"/>
                  </a:ext>
                </a:extLst>
              </p:cNvPr>
              <p:cNvSpPr>
                <a:spLocks noRot="1" noChangeAspect="1" noMove="1" noResize="1" noEditPoints="1" noAdjustHandles="1" noChangeArrowheads="1" noChangeShapeType="1" noTextEdit="1"/>
              </p:cNvSpPr>
              <p:nvPr/>
            </p:nvSpPr>
            <p:spPr>
              <a:xfrm>
                <a:off x="-333976" y="1761052"/>
                <a:ext cx="7602230" cy="2823209"/>
              </a:xfrm>
              <a:prstGeom prst="rect">
                <a:avLst/>
              </a:prstGeom>
              <a:blipFill>
                <a:blip r:embed="rId5"/>
                <a:stretch>
                  <a:fillRect b="-4968"/>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B54317B2-4764-796F-D90D-8E31AE00F8D2}"/>
              </a:ext>
            </a:extLst>
          </p:cNvPr>
          <p:cNvPicPr>
            <a:picLocks noChangeAspect="1"/>
          </p:cNvPicPr>
          <p:nvPr/>
        </p:nvPicPr>
        <p:blipFill>
          <a:blip r:embed="rId6"/>
          <a:stretch>
            <a:fillRect/>
          </a:stretch>
        </p:blipFill>
        <p:spPr>
          <a:xfrm>
            <a:off x="5451986" y="1525083"/>
            <a:ext cx="6740014" cy="2695143"/>
          </a:xfrm>
          <a:prstGeom prst="rect">
            <a:avLst/>
          </a:prstGeom>
        </p:spPr>
      </p:pic>
    </p:spTree>
    <p:extLst>
      <p:ext uri="{BB962C8B-B14F-4D97-AF65-F5344CB8AC3E}">
        <p14:creationId xmlns:p14="http://schemas.microsoft.com/office/powerpoint/2010/main" val="313920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grpSp>
        <p:nvGrpSpPr>
          <p:cNvPr id="2" name="Group 1">
            <a:extLst>
              <a:ext uri="{FF2B5EF4-FFF2-40B4-BE49-F238E27FC236}">
                <a16:creationId xmlns:a16="http://schemas.microsoft.com/office/drawing/2014/main" id="{CAADD594-44DE-351B-4011-D2B6250C3631}"/>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id="{FC098153-E8A5-0385-62CD-E49D9C5C7E6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826B3A82-0142-316A-B577-FF4F4548FF08}"/>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5</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824823"/>
            <a:ext cx="9762494" cy="1675843"/>
          </a:xfrm>
          <a:prstGeom prst="rect">
            <a:avLst/>
          </a:prstGeom>
        </p:spPr>
        <p:txBody>
          <a:bodyPr wrap="square">
            <a:spAutoFit/>
          </a:bodyPr>
          <a:lstStyle/>
          <a:p>
            <a:pPr algn="just">
              <a:lnSpc>
                <a:spcPct val="150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Một video bài hát mới của một ban nhạc đã đạt được 84 000 lượt xem trên Internet ngay trong tuần đầu tiên. Hỏi để đạt được 100 000 lượt xem thì cần thêm bao nhiêu lượt xem nữa?</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D6AE8A6-2CD8-6E66-2985-72AEAE25C8A2}"/>
                  </a:ext>
                </a:extLst>
              </p:cNvPr>
              <p:cNvSpPr/>
              <p:nvPr/>
            </p:nvSpPr>
            <p:spPr>
              <a:xfrm>
                <a:off x="637847" y="2685050"/>
                <a:ext cx="6080502" cy="3020058"/>
              </a:xfrm>
              <a:prstGeom prst="rect">
                <a:avLst/>
              </a:prstGeom>
            </p:spPr>
            <p:txBody>
              <a:bodyPr wrap="square">
                <a:spAutoFit/>
              </a:bodyPr>
              <a:lstStyle/>
              <a:p>
                <a:pPr algn="ctr">
                  <a:lnSpc>
                    <a:spcPct val="150000"/>
                  </a:lnSpc>
                  <a:spcBef>
                    <a:spcPts val="300"/>
                  </a:spcBef>
                  <a:spcAft>
                    <a:spcPts val="300"/>
                  </a:spcAft>
                </a:pPr>
                <a:r>
                  <a:rPr lang="vi-VN" sz="2400" b="1" u="sng"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Bài giải</a:t>
                </a:r>
              </a:p>
              <a:p>
                <a:pPr algn="ctr">
                  <a:lnSpc>
                    <a:spcPct val="150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Để đạt được 100 000 lượt xem video bài bài hát đó cần thêm số lượt xem là:</a:t>
                </a:r>
              </a:p>
              <a:p>
                <a:pPr algn="ctr">
                  <a:lnSpc>
                    <a:spcPct val="150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100 000 </a:t>
                </a:r>
                <a14:m>
                  <m:oMath xmlns:m="http://schemas.openxmlformats.org/officeDocument/2006/math">
                    <m:r>
                      <a:rPr lang="vi-VN" sz="24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84 000 </a:t>
                </a:r>
                <a14:m>
                  <m:oMath xmlns:m="http://schemas.openxmlformats.org/officeDocument/2006/math">
                    <m:r>
                      <a:rPr lang="vi-VN" sz="24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16 000 (lượt)</a:t>
                </a:r>
              </a:p>
              <a:p>
                <a:pPr algn="ctr">
                  <a:lnSpc>
                    <a:spcPct val="150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Đáp số: 16 000 lượt xem.</a:t>
                </a:r>
              </a:p>
            </p:txBody>
          </p:sp>
        </mc:Choice>
        <mc:Fallback xmlns="">
          <p:sp>
            <p:nvSpPr>
              <p:cNvPr id="4" name="Rectangle 3">
                <a:extLst>
                  <a:ext uri="{FF2B5EF4-FFF2-40B4-BE49-F238E27FC236}">
                    <a16:creationId xmlns:a16="http://schemas.microsoft.com/office/drawing/2014/main" id="{3D6AE8A6-2CD8-6E66-2985-72AEAE25C8A2}"/>
                  </a:ext>
                </a:extLst>
              </p:cNvPr>
              <p:cNvSpPr>
                <a:spLocks noRot="1" noChangeAspect="1" noMove="1" noResize="1" noEditPoints="1" noAdjustHandles="1" noChangeArrowheads="1" noChangeShapeType="1" noTextEdit="1"/>
              </p:cNvSpPr>
              <p:nvPr/>
            </p:nvSpPr>
            <p:spPr>
              <a:xfrm>
                <a:off x="637847" y="2685050"/>
                <a:ext cx="6080502" cy="3020058"/>
              </a:xfrm>
              <a:prstGeom prst="rect">
                <a:avLst/>
              </a:prstGeom>
              <a:blipFill>
                <a:blip r:embed="rId5"/>
                <a:stretch>
                  <a:fillRect l="-1103" r="-903" b="-342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B12A918E-2219-12CE-4C32-431DA8919BD9}"/>
              </a:ext>
            </a:extLst>
          </p:cNvPr>
          <p:cNvPicPr>
            <a:picLocks noChangeAspect="1"/>
          </p:cNvPicPr>
          <p:nvPr/>
        </p:nvPicPr>
        <p:blipFill>
          <a:blip r:embed="rId6"/>
          <a:stretch>
            <a:fillRect/>
          </a:stretch>
        </p:blipFill>
        <p:spPr>
          <a:xfrm>
            <a:off x="5773769" y="2847306"/>
            <a:ext cx="7146791" cy="2857802"/>
          </a:xfrm>
          <a:prstGeom prst="rect">
            <a:avLst/>
          </a:prstGeom>
        </p:spPr>
      </p:pic>
    </p:spTree>
    <p:extLst>
      <p:ext uri="{BB962C8B-B14F-4D97-AF65-F5344CB8AC3E}">
        <p14:creationId xmlns:p14="http://schemas.microsoft.com/office/powerpoint/2010/main" val="379653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6" name="Rectangle 5">
            <a:extLst>
              <a:ext uri="{FF2B5EF4-FFF2-40B4-BE49-F238E27FC236}">
                <a16:creationId xmlns:a16="http://schemas.microsoft.com/office/drawing/2014/main" id="{683B6928-1936-5B2B-2CE0-5703F0C6CB5A}"/>
              </a:ext>
            </a:extLst>
          </p:cNvPr>
          <p:cNvSpPr/>
          <p:nvPr/>
        </p:nvSpPr>
        <p:spPr>
          <a:xfrm>
            <a:off x="1052521" y="1084895"/>
            <a:ext cx="9762494" cy="2860783"/>
          </a:xfrm>
          <a:prstGeom prst="rect">
            <a:avLst/>
          </a:prstGeom>
        </p:spPr>
        <p:txBody>
          <a:bodyPr wrap="square">
            <a:spAutoFit/>
          </a:bodyPr>
          <a:lstStyle/>
          <a:p>
            <a:pPr marL="342900" indent="-342900" algn="just">
              <a:lnSpc>
                <a:spcPct val="150000"/>
              </a:lnSpc>
              <a:spcBef>
                <a:spcPts val="300"/>
              </a:spcBef>
              <a:spcAft>
                <a:spcPts val="300"/>
              </a:spcAft>
              <a:buFont typeface="Arial" panose="020B0604020202020204" pitchFamily="34" charset="0"/>
              <a:buChar char="•"/>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Chia cả lớp thành 4 nhóm (mỗi tổ là 1 nhóm). Các nhóm tìm một số tình huống trong thục tế liên quan đến phép trừ đã học; rồi đố nhóm bạn.</a:t>
            </a:r>
          </a:p>
          <a:p>
            <a:pPr marL="342900" indent="-342900" algn="just">
              <a:lnSpc>
                <a:spcPct val="150000"/>
              </a:lnSpc>
              <a:spcBef>
                <a:spcPts val="300"/>
              </a:spcBef>
              <a:spcAft>
                <a:spcPts val="300"/>
              </a:spcAft>
              <a:buFont typeface="Arial" panose="020B0604020202020204" pitchFamily="34" charset="0"/>
              <a:buChar char="•"/>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Nhóm nào nêu được nhiều tình huống và trả lời đúng các câu đố của nhóm khác nhất thì nhóm đó dành chiến thắng.</a:t>
            </a:r>
          </a:p>
        </p:txBody>
      </p:sp>
    </p:spTree>
    <p:extLst>
      <p:ext uri="{BB962C8B-B14F-4D97-AF65-F5344CB8AC3E}">
        <p14:creationId xmlns:p14="http://schemas.microsoft.com/office/powerpoint/2010/main" val="167597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561</Words>
  <Application>Microsoft Office PowerPoint</Application>
  <PresentationFormat>Widescreen</PresentationFormat>
  <Paragraphs>49</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Cambria Math</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Administrator</cp:lastModifiedBy>
  <cp:revision>33</cp:revision>
  <dcterms:modified xsi:type="dcterms:W3CDTF">2023-09-07T02:06:06Z</dcterms:modified>
</cp:coreProperties>
</file>