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96" r:id="rId2"/>
    <p:sldMasterId id="2147483708" r:id="rId3"/>
  </p:sldMasterIdLst>
  <p:notesMasterIdLst>
    <p:notesMasterId r:id="rId28"/>
  </p:notesMasterIdLst>
  <p:sldIdLst>
    <p:sldId id="256" r:id="rId4"/>
    <p:sldId id="257" r:id="rId5"/>
    <p:sldId id="559" r:id="rId6"/>
    <p:sldId id="258" r:id="rId7"/>
    <p:sldId id="560" r:id="rId8"/>
    <p:sldId id="259" r:id="rId9"/>
    <p:sldId id="260" r:id="rId10"/>
    <p:sldId id="561" r:id="rId11"/>
    <p:sldId id="262" r:id="rId12"/>
    <p:sldId id="556" r:id="rId13"/>
    <p:sldId id="558" r:id="rId14"/>
    <p:sldId id="261" r:id="rId15"/>
    <p:sldId id="555" r:id="rId16"/>
    <p:sldId id="562" r:id="rId17"/>
    <p:sldId id="563" r:id="rId18"/>
    <p:sldId id="564" r:id="rId19"/>
    <p:sldId id="565" r:id="rId20"/>
    <p:sldId id="566" r:id="rId21"/>
    <p:sldId id="567" r:id="rId22"/>
    <p:sldId id="568" r:id="rId23"/>
    <p:sldId id="285" r:id="rId24"/>
    <p:sldId id="316" r:id="rId25"/>
    <p:sldId id="267" r:id="rId26"/>
    <p:sldId id="569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 lê" initials="ll" lastIdx="1" clrIdx="0">
    <p:extLst>
      <p:ext uri="{19B8F6BF-5375-455C-9EA6-DF929625EA0E}">
        <p15:presenceInfo xmlns:p15="http://schemas.microsoft.com/office/powerpoint/2012/main" userId="aa8bbc59fd31db38" providerId="Windows Live"/>
      </p:ext>
    </p:extLst>
  </p:cmAuthor>
  <p:cmAuthor id="2" name="hung.nv2510hung.nv2510" initials="h" lastIdx="1" clrIdx="1">
    <p:extLst>
      <p:ext uri="{19B8F6BF-5375-455C-9EA6-DF929625EA0E}">
        <p15:presenceInfo xmlns:p15="http://schemas.microsoft.com/office/powerpoint/2012/main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C9A"/>
    <a:srgbClr val="DDF0EC"/>
    <a:srgbClr val="FFFAF7"/>
    <a:srgbClr val="EAF3E2"/>
    <a:srgbClr val="FFECE5"/>
    <a:srgbClr val="6D6EAD"/>
    <a:srgbClr val="6DC04E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4502" autoAdjust="0"/>
  </p:normalViewPr>
  <p:slideViewPr>
    <p:cSldViewPr snapToGrid="0">
      <p:cViewPr varScale="1">
        <p:scale>
          <a:sx n="85" d="100"/>
          <a:sy n="85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1388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753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4182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709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60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0073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6215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316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rào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5070F-3586-49CE-9C0B-EA85EF0E4C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110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cứu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5070F-3586-49CE-9C0B-EA85EF0E4C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935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cứu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5070F-3586-49CE-9C0B-EA85EF0E4C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668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cứu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5070F-3586-49CE-9C0B-EA85EF0E4C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286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cứu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5070F-3586-49CE-9C0B-EA85EF0E4C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84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1252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034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2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0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0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8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0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5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0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2137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485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6472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5868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0703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804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524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0558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6879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643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11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7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90970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68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hoc10.vn/doc-sach/toan-3-tap-2/1/133/68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s://hoc10.vn/doc-sach/toan-3-tap-2/1/133/68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s://hoc10.vn/doc-sach/toan-3-tap-2/1/133/68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1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hyperlink" Target="https://hoc10.vn/doc-sach/toan-3-tap-2/1/133/68/" TargetMode="External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1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https://hoc10.vn/doc-sach/toan-3-tap-2/1/133/68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hyperlink" Target="https://hoc10.vn/doc-sach/toan-3-tap-2/1/133/68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hyperlink" Target="https://hoc10.vn/doc-sach/toan-3-tap-2/1/133/6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68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hyperlink" Target="https://hoc10.vn/doc-sach/toan-3-tap-2/1/133/68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1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microsoft.com/office/2007/relationships/hdphoto" Target="../media/hdphoto7.wdp"/><Relationship Id="rId26" Type="http://schemas.microsoft.com/office/2007/relationships/hdphoto" Target="../media/hdphoto10.wdp"/><Relationship Id="rId3" Type="http://schemas.microsoft.com/office/2007/relationships/hdphoto" Target="../media/hdphoto2.wdp"/><Relationship Id="rId21" Type="http://schemas.openxmlformats.org/officeDocument/2006/relationships/slide" Target="slide5.xml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5" Type="http://schemas.openxmlformats.org/officeDocument/2006/relationships/image" Target="../media/image16.png"/><Relationship Id="rId2" Type="http://schemas.openxmlformats.org/officeDocument/2006/relationships/image" Target="../media/image4.jpeg"/><Relationship Id="rId16" Type="http://schemas.openxmlformats.org/officeDocument/2006/relationships/image" Target="../media/image12.png"/><Relationship Id="rId20" Type="http://schemas.microsoft.com/office/2007/relationships/hdphoto" Target="../media/hdphoto8.wdp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5.xml"/><Relationship Id="rId11" Type="http://schemas.openxmlformats.org/officeDocument/2006/relationships/image" Target="../media/image9.png"/><Relationship Id="rId24" Type="http://schemas.openxmlformats.org/officeDocument/2006/relationships/slide" Target="slide4.xml"/><Relationship Id="rId5" Type="http://schemas.microsoft.com/office/2007/relationships/hdphoto" Target="../media/hdphoto3.wdp"/><Relationship Id="rId15" Type="http://schemas.microsoft.com/office/2007/relationships/hdphoto" Target="../media/hdphoto6.wdp"/><Relationship Id="rId23" Type="http://schemas.microsoft.com/office/2007/relationships/hdphoto" Target="../media/hdphoto9.wdp"/><Relationship Id="rId28" Type="http://schemas.microsoft.com/office/2007/relationships/hdphoto" Target="../media/hdphoto11.wdp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microsoft.com/office/2007/relationships/hdphoto" Target="../media/hdphoto4.wdp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26" Type="http://schemas.openxmlformats.org/officeDocument/2006/relationships/image" Target="../media/image15.png"/><Relationship Id="rId3" Type="http://schemas.microsoft.com/office/2007/relationships/hdphoto" Target="../media/hdphoto2.wdp"/><Relationship Id="rId21" Type="http://schemas.microsoft.com/office/2007/relationships/hdphoto" Target="../media/hdphoto13.wdp"/><Relationship Id="rId7" Type="http://schemas.openxmlformats.org/officeDocument/2006/relationships/image" Target="../media/image20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5" Type="http://schemas.openxmlformats.org/officeDocument/2006/relationships/slide" Target="slide5.xml"/><Relationship Id="rId2" Type="http://schemas.openxmlformats.org/officeDocument/2006/relationships/image" Target="../media/image4.jpeg"/><Relationship Id="rId16" Type="http://schemas.openxmlformats.org/officeDocument/2006/relationships/image" Target="../media/image13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5.xml"/><Relationship Id="rId11" Type="http://schemas.openxmlformats.org/officeDocument/2006/relationships/image" Target="../media/image9.png"/><Relationship Id="rId24" Type="http://schemas.openxmlformats.org/officeDocument/2006/relationships/image" Target="../media/image24.png"/><Relationship Id="rId5" Type="http://schemas.microsoft.com/office/2007/relationships/hdphoto" Target="../media/hdphoto12.wdp"/><Relationship Id="rId15" Type="http://schemas.openxmlformats.org/officeDocument/2006/relationships/image" Target="../media/image6.png"/><Relationship Id="rId23" Type="http://schemas.microsoft.com/office/2007/relationships/hdphoto" Target="../media/hdphoto14.wdp"/><Relationship Id="rId28" Type="http://schemas.openxmlformats.org/officeDocument/2006/relationships/image" Target="../media/image18.png"/><Relationship Id="rId10" Type="http://schemas.openxmlformats.org/officeDocument/2006/relationships/image" Target="../media/image21.png"/><Relationship Id="rId19" Type="http://schemas.microsoft.com/office/2007/relationships/hdphoto" Target="../media/hdphoto8.wdp"/><Relationship Id="rId4" Type="http://schemas.openxmlformats.org/officeDocument/2006/relationships/image" Target="../media/image19.png"/><Relationship Id="rId9" Type="http://schemas.microsoft.com/office/2007/relationships/hdphoto" Target="../media/hdphoto4.wdp"/><Relationship Id="rId14" Type="http://schemas.microsoft.com/office/2007/relationships/hdphoto" Target="../media/hdphoto6.wdp"/><Relationship Id="rId22" Type="http://schemas.openxmlformats.org/officeDocument/2006/relationships/image" Target="../media/image23.png"/><Relationship Id="rId27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23.png"/><Relationship Id="rId7" Type="http://schemas.microsoft.com/office/2007/relationships/hdphoto" Target="../media/hdphoto3.wdp"/><Relationship Id="rId12" Type="http://schemas.openxmlformats.org/officeDocument/2006/relationships/slide" Target="slide6.xml"/><Relationship Id="rId17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slide" Target="slide9.xml"/><Relationship Id="rId20" Type="http://schemas.openxmlformats.org/officeDocument/2006/relationships/slide" Target="slide8.xml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24" Type="http://schemas.openxmlformats.org/officeDocument/2006/relationships/image" Target="../media/image18.png"/><Relationship Id="rId5" Type="http://schemas.openxmlformats.org/officeDocument/2006/relationships/image" Target="../media/image25.jpeg"/><Relationship Id="rId15" Type="http://schemas.microsoft.com/office/2007/relationships/hdphoto" Target="../media/hdphoto5.wdp"/><Relationship Id="rId23" Type="http://schemas.openxmlformats.org/officeDocument/2006/relationships/image" Target="../media/image27.png"/><Relationship Id="rId10" Type="http://schemas.openxmlformats.org/officeDocument/2006/relationships/image" Target="../media/image7.png"/><Relationship Id="rId19" Type="http://schemas.microsoft.com/office/2007/relationships/hdphoto" Target="../media/hdphoto6.wdp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31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5.wdp"/><Relationship Id="rId11" Type="http://schemas.microsoft.com/office/2007/relationships/hdphoto" Target="../media/hdphoto17.wdp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slide" Target="slide5.xml"/><Relationship Id="rId9" Type="http://schemas.openxmlformats.org/officeDocument/2006/relationships/image" Target="../media/image290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5.wdp"/><Relationship Id="rId11" Type="http://schemas.microsoft.com/office/2007/relationships/hdphoto" Target="../media/hdphoto17.wdp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slide" Target="slide5.xml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34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microsoft.com/office/2007/relationships/hdphoto" Target="../media/hdphoto1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5.wdp"/><Relationship Id="rId11" Type="http://schemas.openxmlformats.org/officeDocument/2006/relationships/image" Target="../media/image30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slide" Target="slide5.xml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5.wdp"/><Relationship Id="rId11" Type="http://schemas.microsoft.com/office/2007/relationships/hdphoto" Target="../media/hdphoto17.wdp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slide" Target="slide5.xml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36639" y="1790744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27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A391AF-5DA2-3F0E-F9E3-A48245560406}"/>
              </a:ext>
            </a:extLst>
          </p:cNvPr>
          <p:cNvSpPr txBox="1"/>
          <p:nvPr/>
        </p:nvSpPr>
        <p:spPr>
          <a:xfrm>
            <a:off x="2121957" y="2006600"/>
            <a:ext cx="7677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  <a:latin typeface="UTM Avo" panose="02040603050506020204" pitchFamily="18" charset="0"/>
                <a:cs typeface="Arial" pitchFamily="34" charset="0"/>
              </a:rPr>
              <a:t>NÊU TÌNH HUỐNG</a:t>
            </a:r>
          </a:p>
          <a:p>
            <a:pPr algn="ctr"/>
            <a:r>
              <a:rPr lang="en-US" sz="5400" b="1" dirty="0">
                <a:solidFill>
                  <a:schemeClr val="accent2"/>
                </a:solidFill>
                <a:latin typeface="UTM Avo" panose="02040603050506020204" pitchFamily="18" charset="0"/>
                <a:cs typeface="Arial" pitchFamily="34" charset="0"/>
              </a:rPr>
              <a:t>CÓ PHÉP CHIA</a:t>
            </a:r>
          </a:p>
        </p:txBody>
      </p:sp>
    </p:spTree>
    <p:extLst>
      <p:ext uri="{BB962C8B-B14F-4D97-AF65-F5344CB8AC3E}">
        <p14:creationId xmlns:p14="http://schemas.microsoft.com/office/powerpoint/2010/main" val="282740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8BB5B03-0AB6-6D96-D6B7-4BC9F89A3BE7}"/>
              </a:ext>
            </a:extLst>
          </p:cNvPr>
          <p:cNvSpPr/>
          <p:nvPr/>
        </p:nvSpPr>
        <p:spPr>
          <a:xfrm>
            <a:off x="3731895" y="976878"/>
            <a:ext cx="4728210" cy="61263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itchFamily="34" charset="0"/>
              </a:rPr>
              <a:t>HOẠT ĐỘNG NHÓM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CEDBBD-7609-00FF-DC1F-AE33CF2AFBFE}"/>
              </a:ext>
            </a:extLst>
          </p:cNvPr>
          <p:cNvGrpSpPr/>
          <p:nvPr/>
        </p:nvGrpSpPr>
        <p:grpSpPr>
          <a:xfrm>
            <a:off x="777240" y="1979748"/>
            <a:ext cx="3845560" cy="3239952"/>
            <a:chOff x="1043940" y="5069625"/>
            <a:chExt cx="3845560" cy="3239952"/>
          </a:xfrm>
        </p:grpSpPr>
        <p:sp>
          <p:nvSpPr>
            <p:cNvPr id="6" name="Snip Single Corner Rectangle 4">
              <a:extLst>
                <a:ext uri="{FF2B5EF4-FFF2-40B4-BE49-F238E27FC236}">
                  <a16:creationId xmlns:a16="http://schemas.microsoft.com/office/drawing/2014/main" id="{D1B7C104-1CB9-A038-1E25-F5C54FEEA097}"/>
                </a:ext>
              </a:extLst>
            </p:cNvPr>
            <p:cNvSpPr/>
            <p:nvPr/>
          </p:nvSpPr>
          <p:spPr>
            <a:xfrm>
              <a:off x="1043940" y="5448300"/>
              <a:ext cx="3845560" cy="2861277"/>
            </a:xfrm>
            <a:prstGeom prst="snip1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UTM Avo" panose="02040603050506020204" pitchFamily="18" charset="0"/>
              </a:endParaRPr>
            </a:p>
          </p:txBody>
        </p:sp>
        <p:sp>
          <p:nvSpPr>
            <p:cNvPr id="7" name="Pentagon 5">
              <a:extLst>
                <a:ext uri="{FF2B5EF4-FFF2-40B4-BE49-F238E27FC236}">
                  <a16:creationId xmlns:a16="http://schemas.microsoft.com/office/drawing/2014/main" id="{41AAFCA0-D1F6-6248-007D-6806F3C5EA1F}"/>
                </a:ext>
              </a:extLst>
            </p:cNvPr>
            <p:cNvSpPr/>
            <p:nvPr/>
          </p:nvSpPr>
          <p:spPr>
            <a:xfrm>
              <a:off x="1043940" y="5069625"/>
              <a:ext cx="1915160" cy="757350"/>
            </a:xfrm>
            <a:prstGeom prst="homePlate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YÊU CẦU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CA44B1-2D49-22E4-7DDB-E0A00A995AD9}"/>
                </a:ext>
              </a:extLst>
            </p:cNvPr>
            <p:cNvSpPr/>
            <p:nvPr/>
          </p:nvSpPr>
          <p:spPr>
            <a:xfrm>
              <a:off x="1257301" y="6057900"/>
              <a:ext cx="3479799" cy="1873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Trình</a:t>
              </a:r>
              <a:r>
                <a:rPr lang="en-US" sz="20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bày</a:t>
              </a:r>
              <a:r>
                <a:rPr lang="en-US" sz="20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tình</a:t>
              </a:r>
              <a:r>
                <a:rPr lang="en-US" sz="20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huống</a:t>
              </a:r>
              <a:r>
                <a:rPr lang="en-US" sz="20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thực</a:t>
              </a:r>
              <a:r>
                <a:rPr lang="en-US" sz="20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tế</a:t>
              </a:r>
              <a:r>
                <a:rPr lang="en-US" sz="20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có</a:t>
              </a:r>
              <a:r>
                <a:rPr lang="en-US" sz="20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ứng</a:t>
              </a:r>
              <a:r>
                <a:rPr lang="en-US" sz="20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dụng</a:t>
              </a:r>
              <a:r>
                <a:rPr lang="en-US" sz="20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phép</a:t>
              </a:r>
              <a:r>
                <a:rPr lang="en-US" sz="20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chia </a:t>
              </a:r>
              <a:r>
                <a:rPr lang="en-US" sz="20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mà</a:t>
              </a:r>
              <a:r>
                <a:rPr lang="en-US" sz="20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HS </a:t>
              </a:r>
              <a:r>
                <a:rPr lang="en-US" sz="20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đã</a:t>
              </a:r>
              <a:r>
                <a:rPr lang="en-US" sz="20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chuẩn</a:t>
              </a:r>
              <a:r>
                <a:rPr lang="en-US" sz="20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bị</a:t>
              </a:r>
              <a:r>
                <a:rPr lang="en-US" sz="20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trước</a:t>
              </a:r>
              <a:r>
                <a:rPr lang="en-US" sz="20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ở </a:t>
              </a:r>
              <a:r>
                <a:rPr lang="en-US" sz="20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nhà</a:t>
              </a:r>
              <a:r>
                <a:rPr lang="en-US" sz="20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.</a:t>
              </a:r>
              <a:r>
                <a:rPr lang="en-US" sz="2000" i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endPara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BE8ACBB-684A-36ED-6DB2-4D02B5E3F67F}"/>
              </a:ext>
            </a:extLst>
          </p:cNvPr>
          <p:cNvSpPr txBox="1"/>
          <p:nvPr/>
        </p:nvSpPr>
        <p:spPr>
          <a:xfrm>
            <a:off x="4938623" y="2096813"/>
            <a:ext cx="129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UTM Avo" panose="02040603050506020204" pitchFamily="18" charset="0"/>
                <a:cs typeface="Arial" pitchFamily="34" charset="0"/>
              </a:rPr>
              <a:t>VÍ DỤ: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97E0F0-B247-9FD1-BBFE-606580E45344}"/>
              </a:ext>
            </a:extLst>
          </p:cNvPr>
          <p:cNvSpPr txBox="1"/>
          <p:nvPr/>
        </p:nvSpPr>
        <p:spPr>
          <a:xfrm>
            <a:off x="4938623" y="2620033"/>
            <a:ext cx="6300877" cy="187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Nhà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Nam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xát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được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850 kg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gạo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Bố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mẹ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Nam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dự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tính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sẽ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đóng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lúa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vào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bao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tải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trọng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lượng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5 kg.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Hỏi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bố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mẹ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Nam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cần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đóng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tất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cả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bao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nhiêu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 bao </a:t>
            </a:r>
            <a:r>
              <a:rPr lang="en-US" sz="2000" dirty="0" err="1">
                <a:latin typeface="UTM Avo" panose="02040603050506020204" pitchFamily="18" charset="0"/>
                <a:cs typeface="Arial" pitchFamily="34" charset="0"/>
              </a:rPr>
              <a:t>gạo</a:t>
            </a:r>
            <a:r>
              <a:rPr lang="en-US" sz="2000" dirty="0">
                <a:latin typeface="UTM Avo" panose="02040603050506020204" pitchFamily="18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217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3BFB663-CA7D-C680-0E64-57AA0BB312F3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4D4CD3CC-05C2-81E7-5A49-82DA60949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A1479C-FBB7-6E23-808A-D331CE7227F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87205" y="985947"/>
            <a:ext cx="1627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72A28-A7BB-C67B-867F-3A25E8E4A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069" y="983685"/>
            <a:ext cx="9284882" cy="371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762134" y="965930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811492" y="968192"/>
            <a:ext cx="1627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D743A60-5EE8-6D60-316F-21ECAB75D5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5839"/>
          <a:stretch/>
        </p:blipFill>
        <p:spPr>
          <a:xfrm>
            <a:off x="664298" y="1614243"/>
            <a:ext cx="2034747" cy="424005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8A4127B-8359-E141-8985-7ECD1FF509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458" r="43381"/>
          <a:stretch/>
        </p:blipFill>
        <p:spPr>
          <a:xfrm>
            <a:off x="3227024" y="1614243"/>
            <a:ext cx="2034747" cy="424005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CF1EF13-5147-D763-4F08-5271770A8B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460" t="-524" r="-907" b="524"/>
          <a:stretch/>
        </p:blipFill>
        <p:spPr>
          <a:xfrm>
            <a:off x="5938847" y="1614243"/>
            <a:ext cx="2479916" cy="424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6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921933" y="992563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971291" y="994825"/>
            <a:ext cx="1627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34604E2-17AC-2DC8-EF33-C236367A10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9841"/>
          <a:stretch/>
        </p:blipFill>
        <p:spPr>
          <a:xfrm>
            <a:off x="663532" y="1531063"/>
            <a:ext cx="2615518" cy="49994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580B5A-11B1-B620-77E9-9FFCE329C3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209" r="33632"/>
          <a:stretch/>
        </p:blipFill>
        <p:spPr>
          <a:xfrm>
            <a:off x="3803701" y="1531063"/>
            <a:ext cx="2615518" cy="49994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23F6ADF-843F-072E-5A6F-591185A894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438" r="403"/>
          <a:stretch/>
        </p:blipFill>
        <p:spPr>
          <a:xfrm>
            <a:off x="6943870" y="1531063"/>
            <a:ext cx="2615518" cy="49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87205" y="985947"/>
            <a:ext cx="1627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D158C5-F2FC-C26F-38FF-DD2129DFBBFF}"/>
              </a:ext>
            </a:extLst>
          </p:cNvPr>
          <p:cNvGrpSpPr/>
          <p:nvPr/>
        </p:nvGrpSpPr>
        <p:grpSpPr>
          <a:xfrm>
            <a:off x="1482291" y="3258620"/>
            <a:ext cx="2007627" cy="1704418"/>
            <a:chOff x="1497139" y="3742048"/>
            <a:chExt cx="2007627" cy="1704418"/>
          </a:xfrm>
        </p:grpSpPr>
        <p:pic>
          <p:nvPicPr>
            <p:cNvPr id="3" name="Picture 12">
              <a:extLst>
                <a:ext uri="{FF2B5EF4-FFF2-40B4-BE49-F238E27FC236}">
                  <a16:creationId xmlns:a16="http://schemas.microsoft.com/office/drawing/2014/main" id="{58455B12-E551-C9B8-27B9-83618E87D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97139" y="3742048"/>
              <a:ext cx="2007627" cy="170441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1AA374-414E-9FD2-D82B-619DC1FF306B}"/>
                </a:ext>
              </a:extLst>
            </p:cNvPr>
            <p:cNvSpPr txBox="1"/>
            <p:nvPr/>
          </p:nvSpPr>
          <p:spPr>
            <a:xfrm>
              <a:off x="2000975" y="4619177"/>
              <a:ext cx="1344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UTM Avo" panose="02040603050506020204" pitchFamily="18" charset="0"/>
                  <a:cs typeface="Arial" pitchFamily="34" charset="0"/>
                </a:rPr>
                <a:t>GỢI Ý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07FA484-01F5-E2FE-36F2-71ABB48447EC}"/>
              </a:ext>
            </a:extLst>
          </p:cNvPr>
          <p:cNvGrpSpPr/>
          <p:nvPr/>
        </p:nvGrpSpPr>
        <p:grpSpPr>
          <a:xfrm>
            <a:off x="1066800" y="1685022"/>
            <a:ext cx="10058400" cy="1245302"/>
            <a:chOff x="2133600" y="3455602"/>
            <a:chExt cx="14020800" cy="1981200"/>
          </a:xfrm>
        </p:grpSpPr>
        <p:sp>
          <p:nvSpPr>
            <p:cNvPr id="8" name="Rounded Rectangle 18">
              <a:extLst>
                <a:ext uri="{FF2B5EF4-FFF2-40B4-BE49-F238E27FC236}">
                  <a16:creationId xmlns:a16="http://schemas.microsoft.com/office/drawing/2014/main" id="{EE073E3D-31D5-6B66-5D4B-B2E8108A58B1}"/>
                </a:ext>
              </a:extLst>
            </p:cNvPr>
            <p:cNvSpPr/>
            <p:nvPr/>
          </p:nvSpPr>
          <p:spPr>
            <a:xfrm>
              <a:off x="2133600" y="3455602"/>
              <a:ext cx="14020800" cy="1981200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UTM Avo" panose="020406030505060202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598E25-704B-F2E2-A957-1395D153174F}"/>
                </a:ext>
              </a:extLst>
            </p:cNvPr>
            <p:cNvSpPr/>
            <p:nvPr/>
          </p:nvSpPr>
          <p:spPr>
            <a:xfrm>
              <a:off x="2381250" y="3455602"/>
              <a:ext cx="13525500" cy="17847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HS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tự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lấy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ví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dụ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về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phép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chia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có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nhiều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chữ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cho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có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một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chữ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trong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phạm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vi 100 000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laque 9">
                <a:extLst>
                  <a:ext uri="{FF2B5EF4-FFF2-40B4-BE49-F238E27FC236}">
                    <a16:creationId xmlns:a16="http://schemas.microsoft.com/office/drawing/2014/main" id="{169BBC2B-D4E7-2C49-4311-E2C6ED61244C}"/>
                  </a:ext>
                </a:extLst>
              </p:cNvPr>
              <p:cNvSpPr/>
              <p:nvPr/>
            </p:nvSpPr>
            <p:spPr>
              <a:xfrm>
                <a:off x="4454967" y="3491063"/>
                <a:ext cx="2897258" cy="653541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>
                    <a:latin typeface="UTM Avo" panose="02040603050506020204" pitchFamily="18" charset="0"/>
                    <a:cs typeface="Arial" pitchFamily="34" charset="0"/>
                  </a:rPr>
                  <a:t>6 754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2600" dirty="0">
                    <a:latin typeface="UTM Avo" panose="02040603050506020204" pitchFamily="18" charset="0"/>
                    <a:cs typeface="Arial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600" dirty="0"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400" dirty="0">
                    <a:latin typeface="UTM Avo" panose="02040603050506020204" pitchFamily="18" charset="0"/>
                    <a:cs typeface="Arial" pitchFamily="34" charset="0"/>
                  </a:rPr>
                  <a:t>….</a:t>
                </a:r>
              </a:p>
            </p:txBody>
          </p:sp>
        </mc:Choice>
        <mc:Fallback xmlns="">
          <p:sp>
            <p:nvSpPr>
              <p:cNvPr id="10" name="Plaque 9">
                <a:extLst>
                  <a:ext uri="{FF2B5EF4-FFF2-40B4-BE49-F238E27FC236}">
                    <a16:creationId xmlns:a16="http://schemas.microsoft.com/office/drawing/2014/main" id="{169BBC2B-D4E7-2C49-4311-E2C6ED612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967" y="3491063"/>
                <a:ext cx="2897258" cy="653541"/>
              </a:xfrm>
              <a:prstGeom prst="plaque">
                <a:avLst/>
              </a:prstGeom>
              <a:blipFill>
                <a:blip r:embed="rId7"/>
                <a:stretch>
                  <a:fillRect b="-8108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laque 10">
                <a:extLst>
                  <a:ext uri="{FF2B5EF4-FFF2-40B4-BE49-F238E27FC236}">
                    <a16:creationId xmlns:a16="http://schemas.microsoft.com/office/drawing/2014/main" id="{6DD02DAB-71EA-FA56-334D-EC4F67DEDE7C}"/>
                  </a:ext>
                </a:extLst>
              </p:cNvPr>
              <p:cNvSpPr/>
              <p:nvPr/>
            </p:nvSpPr>
            <p:spPr>
              <a:xfrm>
                <a:off x="7759407" y="3491063"/>
                <a:ext cx="2855604" cy="653541"/>
              </a:xfrm>
              <a:prstGeom prst="plaqu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>
                    <a:latin typeface="UTM Avo" panose="02040603050506020204" pitchFamily="18" charset="0"/>
                    <a:cs typeface="Arial" pitchFamily="34" charset="0"/>
                  </a:rPr>
                  <a:t>8 442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2600" dirty="0">
                    <a:latin typeface="UTM Avo" panose="02040603050506020204" pitchFamily="18" charset="0"/>
                    <a:cs typeface="Arial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600" dirty="0">
                    <a:latin typeface="UTM Avo" panose="02040603050506020204" pitchFamily="18" charset="0"/>
                    <a:cs typeface="Arial" pitchFamily="34" charset="0"/>
                  </a:rPr>
                  <a:t> ….</a:t>
                </a:r>
              </a:p>
            </p:txBody>
          </p:sp>
        </mc:Choice>
        <mc:Fallback xmlns="">
          <p:sp>
            <p:nvSpPr>
              <p:cNvPr id="11" name="Plaque 10">
                <a:extLst>
                  <a:ext uri="{FF2B5EF4-FFF2-40B4-BE49-F238E27FC236}">
                    <a16:creationId xmlns:a16="http://schemas.microsoft.com/office/drawing/2014/main" id="{6DD02DAB-71EA-FA56-334D-EC4F67DEDE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407" y="3491063"/>
                <a:ext cx="2855604" cy="653541"/>
              </a:xfrm>
              <a:prstGeom prst="plaque">
                <a:avLst/>
              </a:prstGeom>
              <a:blipFill>
                <a:blip r:embed="rId8"/>
                <a:stretch>
                  <a:fillRect b="-8108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laque 11">
                <a:extLst>
                  <a:ext uri="{FF2B5EF4-FFF2-40B4-BE49-F238E27FC236}">
                    <a16:creationId xmlns:a16="http://schemas.microsoft.com/office/drawing/2014/main" id="{134A93E2-0DB9-CB4E-5D32-7120E1E51530}"/>
                  </a:ext>
                </a:extLst>
              </p:cNvPr>
              <p:cNvSpPr/>
              <p:nvPr/>
            </p:nvSpPr>
            <p:spPr>
              <a:xfrm>
                <a:off x="4454967" y="4377047"/>
                <a:ext cx="2897258" cy="653541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>
                    <a:latin typeface="UTM Avo" panose="02040603050506020204" pitchFamily="18" charset="0"/>
                    <a:cs typeface="Arial" pitchFamily="34" charset="0"/>
                  </a:rPr>
                  <a:t>6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i="0" dirty="0" smtClean="0">
                        <a:latin typeface="UTM Avo" panose="02040603050506020204" pitchFamily="18" charset="0"/>
                        <a:cs typeface="Arial" pitchFamily="34" charset="0"/>
                      </a:rPr>
                      <m:t>4 679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:</m:t>
                    </m:r>
                  </m:oMath>
                </a14:m>
                <a:r>
                  <a:rPr lang="en-US" sz="2600" dirty="0">
                    <a:latin typeface="UTM Avo" panose="02040603050506020204" pitchFamily="18" charset="0"/>
                    <a:cs typeface="Arial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600" dirty="0">
                    <a:latin typeface="UTM Avo" panose="02040603050506020204" pitchFamily="18" charset="0"/>
                    <a:cs typeface="Arial" pitchFamily="34" charset="0"/>
                  </a:rPr>
                  <a:t> ….</a:t>
                </a:r>
              </a:p>
            </p:txBody>
          </p:sp>
        </mc:Choice>
        <mc:Fallback xmlns="">
          <p:sp>
            <p:nvSpPr>
              <p:cNvPr id="12" name="Plaque 11">
                <a:extLst>
                  <a:ext uri="{FF2B5EF4-FFF2-40B4-BE49-F238E27FC236}">
                    <a16:creationId xmlns:a16="http://schemas.microsoft.com/office/drawing/2014/main" id="{134A93E2-0DB9-CB4E-5D32-7120E1E51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967" y="4377047"/>
                <a:ext cx="2897258" cy="653541"/>
              </a:xfrm>
              <a:prstGeom prst="plaque">
                <a:avLst/>
              </a:prstGeom>
              <a:blipFill>
                <a:blip r:embed="rId9"/>
                <a:stretch>
                  <a:fillRect b="-8108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laque 12">
                <a:extLst>
                  <a:ext uri="{FF2B5EF4-FFF2-40B4-BE49-F238E27FC236}">
                    <a16:creationId xmlns:a16="http://schemas.microsoft.com/office/drawing/2014/main" id="{3809DCBE-E1FD-81D9-E9BC-528519C14144}"/>
                  </a:ext>
                </a:extLst>
              </p:cNvPr>
              <p:cNvSpPr/>
              <p:nvPr/>
            </p:nvSpPr>
            <p:spPr>
              <a:xfrm>
                <a:off x="7759407" y="4377047"/>
                <a:ext cx="2855604" cy="653541"/>
              </a:xfrm>
              <a:prstGeom prst="plaqu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>
                    <a:latin typeface="UTM Avo" panose="02040603050506020204" pitchFamily="18" charset="0"/>
                    <a:cs typeface="Arial" pitchFamily="34" charset="0"/>
                  </a:rPr>
                  <a:t>82 446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2600" dirty="0">
                    <a:latin typeface="UTM Avo" panose="02040603050506020204" pitchFamily="18" charset="0"/>
                    <a:cs typeface="Arial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600" dirty="0">
                    <a:latin typeface="UTM Avo" panose="02040603050506020204" pitchFamily="18" charset="0"/>
                    <a:cs typeface="Arial" pitchFamily="34" charset="0"/>
                  </a:rPr>
                  <a:t> ….</a:t>
                </a:r>
              </a:p>
            </p:txBody>
          </p:sp>
        </mc:Choice>
        <mc:Fallback xmlns="">
          <p:sp>
            <p:nvSpPr>
              <p:cNvPr id="13" name="Plaque 12">
                <a:extLst>
                  <a:ext uri="{FF2B5EF4-FFF2-40B4-BE49-F238E27FC236}">
                    <a16:creationId xmlns:a16="http://schemas.microsoft.com/office/drawing/2014/main" id="{3809DCBE-E1FD-81D9-E9BC-528519C14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407" y="4377047"/>
                <a:ext cx="2855604" cy="653541"/>
              </a:xfrm>
              <a:prstGeom prst="plaque">
                <a:avLst/>
              </a:prstGeom>
              <a:blipFill>
                <a:blip r:embed="rId10"/>
                <a:stretch>
                  <a:fillRect b="-8108"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99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08181" y="1008439"/>
            <a:ext cx="9646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rồi nêu thương và số dư trong mỗi phép chia:</a:t>
            </a:r>
          </a:p>
        </p:txBody>
      </p:sp>
      <p:sp>
        <p:nvSpPr>
          <p:cNvPr id="5" name="Pentagon 6">
            <a:extLst>
              <a:ext uri="{FF2B5EF4-FFF2-40B4-BE49-F238E27FC236}">
                <a16:creationId xmlns:a16="http://schemas.microsoft.com/office/drawing/2014/main" id="{78C32A45-8A6E-0F0A-5FFF-E1223002F706}"/>
              </a:ext>
            </a:extLst>
          </p:cNvPr>
          <p:cNvSpPr/>
          <p:nvPr/>
        </p:nvSpPr>
        <p:spPr>
          <a:xfrm>
            <a:off x="916577" y="3976349"/>
            <a:ext cx="1906951" cy="712374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Trả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lời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 Diagonal Corner Rectangle 7">
                <a:extLst>
                  <a:ext uri="{FF2B5EF4-FFF2-40B4-BE49-F238E27FC236}">
                    <a16:creationId xmlns:a16="http://schemas.microsoft.com/office/drawing/2014/main" id="{C60BABD3-F513-A35B-0140-1781C0099A07}"/>
                  </a:ext>
                </a:extLst>
              </p:cNvPr>
              <p:cNvSpPr/>
              <p:nvPr/>
            </p:nvSpPr>
            <p:spPr>
              <a:xfrm>
                <a:off x="873715" y="4833327"/>
                <a:ext cx="3161692" cy="771738"/>
              </a:xfrm>
              <a:prstGeom prst="round2Diag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867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216 (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dư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3)</a:t>
                </a:r>
              </a:p>
            </p:txBody>
          </p:sp>
        </mc:Choice>
        <mc:Fallback xmlns="">
          <p:sp>
            <p:nvSpPr>
              <p:cNvPr id="7" name="Round Diagonal Corner Rectangle 7">
                <a:extLst>
                  <a:ext uri="{FF2B5EF4-FFF2-40B4-BE49-F238E27FC236}">
                    <a16:creationId xmlns:a16="http://schemas.microsoft.com/office/drawing/2014/main" id="{C60BABD3-F513-A35B-0140-1781C0099A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15" y="4833327"/>
                <a:ext cx="3161692" cy="771738"/>
              </a:xfrm>
              <a:prstGeom prst="round2Diag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 Diagonal Corner Rectangle 12">
                <a:extLst>
                  <a:ext uri="{FF2B5EF4-FFF2-40B4-BE49-F238E27FC236}">
                    <a16:creationId xmlns:a16="http://schemas.microsoft.com/office/drawing/2014/main" id="{B12EFF1A-09C7-B66D-F77C-99384B6E68AB}"/>
                  </a:ext>
                </a:extLst>
              </p:cNvPr>
              <p:cNvSpPr/>
              <p:nvPr/>
            </p:nvSpPr>
            <p:spPr>
              <a:xfrm>
                <a:off x="4196805" y="4833327"/>
                <a:ext cx="3118395" cy="771738"/>
              </a:xfrm>
              <a:prstGeom prst="round2Diag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518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172 (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dư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2) </a:t>
                </a:r>
              </a:p>
            </p:txBody>
          </p:sp>
        </mc:Choice>
        <mc:Fallback xmlns="">
          <p:sp>
            <p:nvSpPr>
              <p:cNvPr id="8" name="Round Diagonal Corner Rectangle 12">
                <a:extLst>
                  <a:ext uri="{FF2B5EF4-FFF2-40B4-BE49-F238E27FC236}">
                    <a16:creationId xmlns:a16="http://schemas.microsoft.com/office/drawing/2014/main" id="{B12EFF1A-09C7-B66D-F77C-99384B6E6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805" y="4833327"/>
                <a:ext cx="3118395" cy="771738"/>
              </a:xfrm>
              <a:prstGeom prst="round2DiagRect">
                <a:avLst/>
              </a:prstGeom>
              <a:blipFill>
                <a:blip r:embed="rId6"/>
                <a:stretch>
                  <a:fillRect l="-194" r="-2907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 Diagonal Corner Rectangle 13">
                <a:extLst>
                  <a:ext uri="{FF2B5EF4-FFF2-40B4-BE49-F238E27FC236}">
                    <a16:creationId xmlns:a16="http://schemas.microsoft.com/office/drawing/2014/main" id="{DB56E679-C41A-7BED-0935-15959D454BE1}"/>
                  </a:ext>
                </a:extLst>
              </p:cNvPr>
              <p:cNvSpPr/>
              <p:nvPr/>
            </p:nvSpPr>
            <p:spPr>
              <a:xfrm>
                <a:off x="7476598" y="4833327"/>
                <a:ext cx="3558958" cy="771738"/>
              </a:xfrm>
              <a:prstGeom prst="round2Diag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8 479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1 211 (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dư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2)</a:t>
                </a:r>
              </a:p>
            </p:txBody>
          </p:sp>
        </mc:Choice>
        <mc:Fallback xmlns="">
          <p:sp>
            <p:nvSpPr>
              <p:cNvPr id="9" name="Round Diagonal Corner Rectangle 13">
                <a:extLst>
                  <a:ext uri="{FF2B5EF4-FFF2-40B4-BE49-F238E27FC236}">
                    <a16:creationId xmlns:a16="http://schemas.microsoft.com/office/drawing/2014/main" id="{DB56E679-C41A-7BED-0935-15959D454B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598" y="4833327"/>
                <a:ext cx="3558958" cy="771738"/>
              </a:xfrm>
              <a:prstGeom prst="round2DiagRect">
                <a:avLst/>
              </a:prstGeom>
              <a:blipFill>
                <a:blip r:embed="rId7"/>
                <a:stretch>
                  <a:fillRect l="-1190" r="-1020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DB6793A-F987-6593-35D6-0C254F2158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6363"/>
          <a:stretch/>
        </p:blipFill>
        <p:spPr>
          <a:xfrm>
            <a:off x="535130" y="1252935"/>
            <a:ext cx="10048689" cy="25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2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5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08181" y="1008439"/>
            <a:ext cx="9646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rồi nêu thương và số dư trong mỗi phép chia:</a:t>
            </a:r>
          </a:p>
        </p:txBody>
      </p:sp>
      <p:sp>
        <p:nvSpPr>
          <p:cNvPr id="5" name="Pentagon 6">
            <a:extLst>
              <a:ext uri="{FF2B5EF4-FFF2-40B4-BE49-F238E27FC236}">
                <a16:creationId xmlns:a16="http://schemas.microsoft.com/office/drawing/2014/main" id="{78C32A45-8A6E-0F0A-5FFF-E1223002F706}"/>
              </a:ext>
            </a:extLst>
          </p:cNvPr>
          <p:cNvSpPr/>
          <p:nvPr/>
        </p:nvSpPr>
        <p:spPr>
          <a:xfrm>
            <a:off x="916577" y="3976349"/>
            <a:ext cx="1906951" cy="712374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Trả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lời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  <p:sp>
        <p:nvSpPr>
          <p:cNvPr id="7" name="Round Diagonal Corner Rectangle 7">
            <a:extLst>
              <a:ext uri="{FF2B5EF4-FFF2-40B4-BE49-F238E27FC236}">
                <a16:creationId xmlns:a16="http://schemas.microsoft.com/office/drawing/2014/main" id="{C60BABD3-F513-A35B-0140-1781C0099A07}"/>
              </a:ext>
            </a:extLst>
          </p:cNvPr>
          <p:cNvSpPr/>
          <p:nvPr/>
        </p:nvSpPr>
        <p:spPr>
          <a:xfrm>
            <a:off x="873715" y="4833327"/>
            <a:ext cx="3161692" cy="101623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592 : 5 = 1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318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  <a:p>
            <a:pPr algn="ctr"/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(dư 2)</a:t>
            </a:r>
          </a:p>
        </p:txBody>
      </p:sp>
      <p:sp>
        <p:nvSpPr>
          <p:cNvPr id="8" name="Round Diagonal Corner Rectangle 12">
            <a:extLst>
              <a:ext uri="{FF2B5EF4-FFF2-40B4-BE49-F238E27FC236}">
                <a16:creationId xmlns:a16="http://schemas.microsoft.com/office/drawing/2014/main" id="{B12EFF1A-09C7-B66D-F77C-99384B6E68AB}"/>
              </a:ext>
            </a:extLst>
          </p:cNvPr>
          <p:cNvSpPr/>
          <p:nvPr/>
        </p:nvSpPr>
        <p:spPr>
          <a:xfrm>
            <a:off x="4196805" y="4833327"/>
            <a:ext cx="3118395" cy="101623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36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425 : 2 = 18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212 (dư 1)</a:t>
            </a:r>
          </a:p>
        </p:txBody>
      </p:sp>
      <p:sp>
        <p:nvSpPr>
          <p:cNvPr id="9" name="Round Diagonal Corner Rectangle 13">
            <a:extLst>
              <a:ext uri="{FF2B5EF4-FFF2-40B4-BE49-F238E27FC236}">
                <a16:creationId xmlns:a16="http://schemas.microsoft.com/office/drawing/2014/main" id="{DB56E679-C41A-7BED-0935-15959D454BE1}"/>
              </a:ext>
            </a:extLst>
          </p:cNvPr>
          <p:cNvSpPr/>
          <p:nvPr/>
        </p:nvSpPr>
        <p:spPr>
          <a:xfrm>
            <a:off x="7476598" y="4833327"/>
            <a:ext cx="3558958" cy="101623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89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689 : 8 = 11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211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  <a:p>
            <a:pPr algn="ctr"/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(dư 1)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B6793A-F987-6593-35D6-0C254F2158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363"/>
          <a:stretch/>
        </p:blipFill>
        <p:spPr>
          <a:xfrm>
            <a:off x="535130" y="1252935"/>
            <a:ext cx="10048689" cy="25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71976" y="858225"/>
            <a:ext cx="9646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3 455 m vải, may mỗi bộ đồng phục hết 2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 Hỏi có thể may được nhiều nhất bao nhiêu bộ đồng phục và còn thừa mấy mét vải?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03718-D521-3F1A-4587-D1D1EE8B5E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94" t="18470" r="5739" b="8342"/>
          <a:stretch/>
        </p:blipFill>
        <p:spPr>
          <a:xfrm>
            <a:off x="2014218" y="2164879"/>
            <a:ext cx="7653202" cy="419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6D12E4B-011F-AAF3-27AC-478EC0D09010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4"/>
              <a:extLst>
                <a:ext uri="{FF2B5EF4-FFF2-40B4-BE49-F238E27FC236}">
                  <a16:creationId xmlns:a16="http://schemas.microsoft.com/office/drawing/2014/main" id="{F749824C-39C1-7C69-38C7-6A2EBB3A7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C1DE6A-86ED-C86F-867E-CF54445AB573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71976" y="858225"/>
            <a:ext cx="9646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3 455 m vải, may mỗi bộ đồng phục hết 2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 Hỏi có thể may được nhiều nhất bao nhiêu bộ đồng phục và còn thừa mấy mét vải?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03718-D521-3F1A-4587-D1D1EE8B5E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94" t="18470" r="5739" b="8342"/>
          <a:stretch/>
        </p:blipFill>
        <p:spPr>
          <a:xfrm>
            <a:off x="6510562" y="2287925"/>
            <a:ext cx="4808253" cy="26345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311FBC-94E2-4C8C-C758-9D8A8FA07249}"/>
              </a:ext>
            </a:extLst>
          </p:cNvPr>
          <p:cNvSpPr/>
          <p:nvPr/>
        </p:nvSpPr>
        <p:spPr>
          <a:xfrm>
            <a:off x="198187" y="2138654"/>
            <a:ext cx="6613558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400" b="1" u="sng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u="sng" dirty="0" err="1">
                <a:latin typeface="UTM Avo" panose="02040603050506020204" pitchFamily="18" charset="0"/>
                <a:cs typeface="Arial" pitchFamily="34" charset="0"/>
              </a:rPr>
              <a:t>giải</a:t>
            </a:r>
            <a:endParaRPr lang="en-US" sz="2400" b="1" u="sng" dirty="0">
              <a:latin typeface="UTM Avo" panose="02040603050506020204" pitchFamily="18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Thực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hiện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phép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chia: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3 455 : 2 = 1 727 (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dư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1)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Vậy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may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nhiều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nhất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1 727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thừa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1 m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vải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52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770133" y="1793896"/>
            <a:ext cx="10713540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các em biết thêm được điều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B3721F-C3EA-34CE-0CD2-59152D7013D1}"/>
              </a:ext>
            </a:extLst>
          </p:cNvPr>
          <p:cNvSpPr/>
          <p:nvPr/>
        </p:nvSpPr>
        <p:spPr>
          <a:xfrm>
            <a:off x="770133" y="1644207"/>
            <a:ext cx="99666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thực hiện phép chia số có nhiều chữ số cho số có một chữ số, em nhắn bạn cần lưu ý những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249777" y="1322614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sp>
        <p:nvSpPr>
          <p:cNvPr id="23" name="Hộp Văn bản 232">
            <a:extLst>
              <a:ext uri="{FF2B5EF4-FFF2-40B4-BE49-F238E27FC236}">
                <a16:creationId xmlns:a16="http://schemas.microsoft.com/office/drawing/2014/main" id="{55E3C735-D134-5525-1C78-5FBB32A3EEB6}"/>
              </a:ext>
            </a:extLst>
          </p:cNvPr>
          <p:cNvSpPr txBox="1"/>
          <p:nvPr/>
        </p:nvSpPr>
        <p:spPr>
          <a:xfrm>
            <a:off x="1673355" y="2014552"/>
            <a:ext cx="8193933" cy="193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800" dirty="0">
                <a:latin typeface="UTM Avo" panose="02040603050506020204" pitchFamily="18" charset="0"/>
                <a:cs typeface="Arial" panose="020B0604020202020204" pitchFamily="34" charset="0"/>
              </a:rPr>
              <a:t>Ôn lại cách đặt tính rồi tính và tự nêu ví dụ về phép chia có nhiều chữ số với số có một chữ số trong phạm vi 100 000.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9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2921000"/>
            <a:ext cx="1157813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2616200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6" y="2514601"/>
            <a:ext cx="2075363" cy="17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2209801"/>
            <a:ext cx="2324284" cy="22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4" y="5009808"/>
            <a:ext cx="1407525" cy="14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5" y="4971624"/>
            <a:ext cx="1727200" cy="15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749801"/>
            <a:ext cx="1683824" cy="13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5" y="4445001"/>
            <a:ext cx="1957965" cy="17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2934527"/>
            <a:ext cx="2739264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763404"/>
            <a:ext cx="2032000" cy="19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choi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062" y="5867400"/>
            <a:ext cx="23306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Huong dan 3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30139" y1="79636" x2="73416" y2="79636"/>
                        <a14:foregroundMark x1="73107" y1="78182" x2="85162" y2="92727"/>
                        <a14:foregroundMark x1="87017" y1="93455" x2="95981" y2="92000"/>
                        <a14:foregroundMark x1="3864" y1="57818" x2="19320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5867400"/>
            <a:ext cx="2189279" cy="93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519573"/>
            <a:ext cx="1783097" cy="169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4871" y="922101"/>
            <a:ext cx="1662635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buClrTx/>
            </a:pPr>
            <a:r>
              <a:rPr lang="en-US" sz="2133" b="1" kern="1200" dirty="0">
                <a:solidFill>
                  <a:srgbClr val="99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GIẢI CỨU</a:t>
            </a:r>
          </a:p>
          <a:p>
            <a:pPr algn="ctr" defTabSz="1219170">
              <a:buClrTx/>
            </a:pPr>
            <a:r>
              <a:rPr lang="en-US" sz="2133" b="1" kern="1200" dirty="0">
                <a:solidFill>
                  <a:srgbClr val="99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THÚ CƯNG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F626E0-D043-DEEB-6AA0-73E95AC109C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0" y="1"/>
            <a:ext cx="728919" cy="8128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9747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3718061"/>
            <a:ext cx="996367" cy="9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3462316"/>
            <a:ext cx="1450824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7" y="3406664"/>
            <a:ext cx="1785972" cy="15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3158293"/>
            <a:ext cx="2000183" cy="18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3" y="5519194"/>
            <a:ext cx="1211259" cy="12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5244318"/>
            <a:ext cx="1449029" cy="11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089358"/>
            <a:ext cx="1684944" cy="14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3481941"/>
            <a:ext cx="2357299" cy="14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343108"/>
            <a:ext cx="1748656" cy="16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40000" y="-2565400"/>
            <a:ext cx="8675733" cy="5237564"/>
            <a:chOff x="1905000" y="-1924050"/>
            <a:chExt cx="6506800" cy="3928173"/>
          </a:xfrm>
        </p:grpSpPr>
        <p:pic>
          <p:nvPicPr>
            <p:cNvPr id="3074" name="Picture 2" descr="C:\Users\ADMIN\Desktop\Tai nguyen thiet ke tro choi\Bảng gỗ\wooden-blank-sign-clipart-1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25000"/>
                      </a14:imgEffect>
                      <a14:imgEffect>
                        <a14:colorTemperature colorTemp="53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-1924050"/>
              <a:ext cx="6506800" cy="3928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351047" y="504678"/>
              <a:ext cx="5553213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Tx/>
              </a:pP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Các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chú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cún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đã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bị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bắt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cóc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và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bị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nhốt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</a:p>
            <a:p>
              <a:pPr algn="ctr" defTabSz="1219170">
                <a:buClrTx/>
              </a:pP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trong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những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chiếc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chuồng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.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Trong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lúc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kẻ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xấu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đang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say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ngủ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,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hãy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cố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gắng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trả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lời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đúng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</a:p>
            <a:p>
              <a:pPr algn="ctr" defTabSz="1219170">
                <a:buClrTx/>
              </a:pP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các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hỏi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và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giúp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các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chú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cún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trốn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2400" i="1" kern="1200" dirty="0" err="1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thoát</a:t>
              </a:r>
              <a:r>
                <a:rPr lang="en-US" sz="2400" i="1" kern="1200" dirty="0">
                  <a:solidFill>
                    <a:srgbClr val="FFFFFF"/>
                  </a:solidFill>
                  <a:latin typeface="UTM Avo" panose="02040603050506020204" pitchFamily="18" charset="0"/>
                  <a:ea typeface="+mn-ea"/>
                  <a:cs typeface="+mn-cs"/>
                </a:rPr>
                <a:t>.</a:t>
              </a:r>
            </a:p>
          </p:txBody>
        </p:sp>
      </p:grpSp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211" y="371806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6" y="5384733"/>
            <a:ext cx="1486359" cy="12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ADMIN\Desktop\Tai nguyen thiet ke tro choi\Bảng gỗ\choi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062" y="5867400"/>
            <a:ext cx="23306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2BED76-41A3-EE50-C539-17A7E7DF2DF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1"/>
            <a:ext cx="728919" cy="8128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2882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314" y="629058"/>
            <a:ext cx="1006087" cy="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91" y="303051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601" y="303051"/>
            <a:ext cx="1631951" cy="14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13" y="10716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6375" y="5318023"/>
            <a:ext cx="1026076" cy="1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95" y="5085561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5424700"/>
            <a:ext cx="1191683" cy="9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95" y="5292622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20" y="75549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3657600" y="3810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400" b="1" kern="1200">
                <a:solidFill>
                  <a:prstClr val="black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112000" y="4826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470400" y="5251441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7112000" y="5127505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UTM Avo" panose="02040603050506020204" pitchFamily="18" charset="0"/>
              </a:rPr>
              <a:t>4</a:t>
            </a:r>
          </a:p>
        </p:txBody>
      </p:sp>
      <p:pic>
        <p:nvPicPr>
          <p:cNvPr id="8" name="Tieng-yeah-tre-con-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987" y="7593541"/>
            <a:ext cx="541867" cy="541867"/>
          </a:xfrm>
          <a:prstGeom prst="rect">
            <a:avLst/>
          </a:prstGeom>
        </p:spPr>
      </p:pic>
      <p:pic>
        <p:nvPicPr>
          <p:cNvPr id="30" name="Tieng-yeah-tre-con-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21187" y="7796741"/>
            <a:ext cx="541867" cy="541867"/>
          </a:xfrm>
          <a:prstGeom prst="rect">
            <a:avLst/>
          </a:prstGeom>
        </p:spPr>
      </p:pic>
      <p:pic>
        <p:nvPicPr>
          <p:cNvPr id="31" name="Tieng-yeah-tre-con-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24387" y="7999941"/>
            <a:ext cx="541867" cy="541867"/>
          </a:xfrm>
          <a:prstGeom prst="rect">
            <a:avLst/>
          </a:prstGeom>
        </p:spPr>
      </p:pic>
      <p:pic>
        <p:nvPicPr>
          <p:cNvPr id="32" name="Tieng-yeah-tre-con-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27587" y="8203141"/>
            <a:ext cx="541867" cy="541867"/>
          </a:xfrm>
          <a:prstGeom prst="rect">
            <a:avLst/>
          </a:prstGeom>
        </p:spPr>
      </p:pic>
      <p:pic>
        <p:nvPicPr>
          <p:cNvPr id="33" name="Tieng-yeah-tre-con-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30787" y="8406341"/>
            <a:ext cx="541867" cy="541867"/>
          </a:xfrm>
          <a:prstGeom prst="rect">
            <a:avLst/>
          </a:prstGeom>
        </p:spPr>
      </p:pic>
      <p:pic>
        <p:nvPicPr>
          <p:cNvPr id="34" name="Tieng-yeah-tre-con-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33987" y="8609541"/>
            <a:ext cx="541867" cy="541867"/>
          </a:xfrm>
          <a:prstGeom prst="rect">
            <a:avLst/>
          </a:prstGeom>
        </p:spPr>
      </p:pic>
      <p:sp>
        <p:nvSpPr>
          <p:cNvPr id="2" name="Arrow: Right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9F04B18-9F88-E773-2A6F-F24FBBF154A8}"/>
              </a:ext>
            </a:extLst>
          </p:cNvPr>
          <p:cNvSpPr/>
          <p:nvPr/>
        </p:nvSpPr>
        <p:spPr>
          <a:xfrm>
            <a:off x="10382864" y="6009539"/>
            <a:ext cx="1415845" cy="73741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UTM Avo" panose="020406030505060202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 Avo" panose="02040603050506020204" pitchFamily="18" charset="0"/>
              </a:rPr>
              <a:t>theo</a:t>
            </a:r>
            <a:endParaRPr lang="en-US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914AE-6963-AACC-5037-31CC6150156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1"/>
            <a:ext cx="728919" cy="8128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810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41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4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14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41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414"/>
                            </p:stCondLst>
                            <p:childTnLst>
                              <p:par>
                                <p:cTn id="6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14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41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414"/>
                            </p:stCondLst>
                            <p:childTnLst>
                              <p:par>
                                <p:cTn id="8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4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414"/>
                            </p:stCondLst>
                            <p:childTnLst>
                              <p:par>
                                <p:cTn id="9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914"/>
                            </p:stCondLst>
                            <p:childTnLst>
                              <p:par>
                                <p:cTn id="10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ình ảnh có liên quan">
            <a:extLst>
              <a:ext uri="{FF2B5EF4-FFF2-40B4-BE49-F238E27FC236}">
                <a16:creationId xmlns:a16="http://schemas.microsoft.com/office/drawing/2014/main" id="{2CAEFF88-AC25-AE90-A73F-41BDD999A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23" y="369084"/>
            <a:ext cx="7322985" cy="305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2BEBF7-3C04-3EC3-0B74-26CC9B5CAF84}"/>
                  </a:ext>
                </a:extLst>
              </p:cNvPr>
              <p:cNvSpPr txBox="1"/>
              <p:nvPr/>
            </p:nvSpPr>
            <p:spPr>
              <a:xfrm>
                <a:off x="2051152" y="1363374"/>
                <a:ext cx="648251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Tx/>
                </a:pPr>
                <a:r>
                  <a:rPr lang="en-US" sz="66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lang="en-US" sz="6600" kern="1200" dirty="0" err="1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Tính</a:t>
                </a:r>
                <a:r>
                  <a:rPr lang="en-US" sz="66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: 38 </a:t>
                </a:r>
                <a14:m>
                  <m:oMath xmlns:m="http://schemas.openxmlformats.org/officeDocument/2006/math">
                    <m:r>
                      <a:rPr lang="en-US" sz="6600" i="1" kern="120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r>
                  <a:rPr lang="en-US" sz="66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8 </a:t>
                </a:r>
                <a14:m>
                  <m:oMath xmlns:m="http://schemas.openxmlformats.org/officeDocument/2006/math">
                    <m:r>
                      <a:rPr lang="en-US" sz="6600" i="1" kern="120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lang="en-US" sz="66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2BEBF7-3C04-3EC3-0B74-26CC9B5CA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152" y="1363374"/>
                <a:ext cx="6482519" cy="1107996"/>
              </a:xfrm>
              <a:prstGeom prst="rect">
                <a:avLst/>
              </a:prstGeom>
              <a:blipFill>
                <a:blip r:embed="rId9"/>
                <a:stretch>
                  <a:fillRect l="-94" t="-21547" r="-3665" b="-39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Hình ảnh có liên quan">
            <a:extLst>
              <a:ext uri="{FF2B5EF4-FFF2-40B4-BE49-F238E27FC236}">
                <a16:creationId xmlns:a16="http://schemas.microsoft.com/office/drawing/2014/main" id="{AF637DE7-7D2E-77E2-7C1A-D0D398A2B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99" y="3798084"/>
            <a:ext cx="5219464" cy="239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C0B636-ED6A-04F9-20F2-BD9A52ACAC0F}"/>
                  </a:ext>
                </a:extLst>
              </p:cNvPr>
              <p:cNvSpPr txBox="1"/>
              <p:nvPr/>
            </p:nvSpPr>
            <p:spPr>
              <a:xfrm>
                <a:off x="3079404" y="4270031"/>
                <a:ext cx="428074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Tx/>
                </a:pPr>
                <a:r>
                  <a:rPr lang="vi-VN" sz="44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38 </a:t>
                </a:r>
                <a14:m>
                  <m:oMath xmlns:m="http://schemas.openxmlformats.org/officeDocument/2006/math">
                    <m:r>
                      <a:rPr lang="vi-VN" sz="4400" i="1" kern="120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r>
                  <a:rPr lang="vi-VN" sz="44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8 </a:t>
                </a:r>
                <a14:m>
                  <m:oMath xmlns:m="http://schemas.openxmlformats.org/officeDocument/2006/math">
                    <m:r>
                      <a:rPr lang="vi-VN" sz="4400" i="1" kern="120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lang="vi-VN" sz="44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4</a:t>
                </a:r>
                <a:endParaRPr lang="en-US" sz="4400" kern="1200" dirty="0">
                  <a:solidFill>
                    <a:prstClr val="white"/>
                  </a:solidFill>
                  <a:latin typeface="UTM Avo" panose="02040603050506020204" pitchFamily="18" charset="0"/>
                  <a:ea typeface="+mn-ea"/>
                  <a:cs typeface="+mn-cs"/>
                </a:endParaRPr>
              </a:p>
              <a:p>
                <a:pPr algn="ctr" defTabSz="1219170">
                  <a:buClrTx/>
                </a:pPr>
                <a:r>
                  <a:rPr lang="vi-VN" sz="44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(dư 6)</a:t>
                </a:r>
                <a:endParaRPr lang="en-US" sz="4400" kern="1200" dirty="0">
                  <a:solidFill>
                    <a:prstClr val="white"/>
                  </a:solidFill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C0B636-ED6A-04F9-20F2-BD9A52ACA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404" y="4270031"/>
                <a:ext cx="4280746" cy="1446550"/>
              </a:xfrm>
              <a:prstGeom prst="rect">
                <a:avLst/>
              </a:prstGeom>
              <a:blipFill>
                <a:blip r:embed="rId13"/>
                <a:stretch>
                  <a:fillRect t="-9244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B2EC8A2-DACA-FC20-204E-858B86FB3B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"/>
            <a:ext cx="728919" cy="8128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3664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Dan cho chay tron\PoolnoFog.jpg">
            <a:extLst>
              <a:ext uri="{FF2B5EF4-FFF2-40B4-BE49-F238E27FC236}">
                <a16:creationId xmlns:a16="http://schemas.microsoft.com/office/drawing/2014/main" id="{F3FE8AF8-8B6E-0FEC-C791-57180EC6C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id="{D0A73D42-E5D6-42AC-18A3-E768E44D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ình ảnh có liên quan">
            <a:extLst>
              <a:ext uri="{FF2B5EF4-FFF2-40B4-BE49-F238E27FC236}">
                <a16:creationId xmlns:a16="http://schemas.microsoft.com/office/drawing/2014/main" id="{9EB9E307-231D-8461-1072-D9682A8B7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23" y="369084"/>
            <a:ext cx="7322985" cy="305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9E7A0F-3C63-50C0-424F-00954FF59BD2}"/>
                  </a:ext>
                </a:extLst>
              </p:cNvPr>
              <p:cNvSpPr txBox="1"/>
              <p:nvPr/>
            </p:nvSpPr>
            <p:spPr>
              <a:xfrm>
                <a:off x="2272105" y="1175767"/>
                <a:ext cx="600178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Tx/>
                </a:pPr>
                <a:r>
                  <a:rPr lang="en-US" sz="44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lang="en-US" sz="4400" kern="1200" dirty="0" err="1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Tìm</a:t>
                </a:r>
                <a:r>
                  <a:rPr lang="en-US" sz="44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lang="en-US" sz="4400" kern="1200" dirty="0" err="1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thương</a:t>
                </a:r>
                <a:r>
                  <a:rPr lang="en-US" sz="44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lang="en-US" sz="4400" kern="1200" dirty="0" err="1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trong</a:t>
                </a:r>
                <a:r>
                  <a:rPr lang="en-US" sz="44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lang="en-US" sz="4400" kern="1200" dirty="0" err="1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phép</a:t>
                </a:r>
                <a:r>
                  <a:rPr lang="en-US" sz="44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chia 120 </a:t>
                </a:r>
                <a14:m>
                  <m:oMath xmlns:m="http://schemas.openxmlformats.org/officeDocument/2006/math">
                    <m:r>
                      <a:rPr lang="en-US" sz="4400" i="1" kern="120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r>
                  <a:rPr lang="en-US" sz="44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3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9E7A0F-3C63-50C0-424F-00954FF59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105" y="1175767"/>
                <a:ext cx="6001781" cy="1446550"/>
              </a:xfrm>
              <a:prstGeom prst="rect">
                <a:avLst/>
              </a:prstGeom>
              <a:blipFill>
                <a:blip r:embed="rId9"/>
                <a:stretch>
                  <a:fillRect t="-8861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54D17617-4C41-6A7A-CCA1-6E6494BBE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680" y="3566089"/>
            <a:ext cx="5219464" cy="239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54EA08-1A5F-E205-E531-84A18B340D4E}"/>
              </a:ext>
            </a:extLst>
          </p:cNvPr>
          <p:cNvSpPr txBox="1"/>
          <p:nvPr/>
        </p:nvSpPr>
        <p:spPr>
          <a:xfrm>
            <a:off x="2945872" y="4083407"/>
            <a:ext cx="4509106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Tx/>
            </a:pPr>
            <a:r>
              <a:rPr lang="fr-FR" sz="4267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120 : 3 = 40 </a:t>
            </a:r>
            <a:r>
              <a:rPr lang="fr-FR" sz="4267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nên</a:t>
            </a:r>
            <a:r>
              <a:rPr lang="fr-FR" sz="4267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fr-FR" sz="4267" kern="1200" dirty="0" err="1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thương</a:t>
            </a:r>
            <a:r>
              <a:rPr lang="fr-FR" sz="4267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là 40</a:t>
            </a:r>
            <a:endParaRPr lang="en-US" sz="4267" kern="1200" dirty="0">
              <a:solidFill>
                <a:prstClr val="white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A5C1DB-E940-1043-0A61-86A82E4EF0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"/>
            <a:ext cx="728919" cy="8128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Dan cho chay tron\PoolnoFog.jpg">
            <a:extLst>
              <a:ext uri="{FF2B5EF4-FFF2-40B4-BE49-F238E27FC236}">
                <a16:creationId xmlns:a16="http://schemas.microsoft.com/office/drawing/2014/main" id="{490B8B76-6777-CD2B-9079-3E5F6365C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id="{9F251359-0ACF-9F9D-A4E6-DBEB439A7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ình ảnh có liên quan">
            <a:extLst>
              <a:ext uri="{FF2B5EF4-FFF2-40B4-BE49-F238E27FC236}">
                <a16:creationId xmlns:a16="http://schemas.microsoft.com/office/drawing/2014/main" id="{FBBF385A-604C-B524-4AE4-3C5EFB78A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23" y="369084"/>
            <a:ext cx="7322985" cy="305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BEF9B8-6CAB-6B5B-41DF-630900BC5092}"/>
                  </a:ext>
                </a:extLst>
              </p:cNvPr>
              <p:cNvSpPr txBox="1"/>
              <p:nvPr/>
            </p:nvSpPr>
            <p:spPr>
              <a:xfrm>
                <a:off x="2272105" y="1175767"/>
                <a:ext cx="600178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Tx/>
                </a:pPr>
                <a:r>
                  <a:rPr lang="vi-VN" sz="44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Tìm số dư trong</a:t>
                </a:r>
                <a:endParaRPr lang="en-US" sz="4400" kern="1200" dirty="0">
                  <a:solidFill>
                    <a:prstClr val="white"/>
                  </a:solidFill>
                  <a:latin typeface="UTM Avo" panose="02040603050506020204" pitchFamily="18" charset="0"/>
                  <a:ea typeface="+mn-ea"/>
                  <a:cs typeface="+mn-cs"/>
                </a:endParaRPr>
              </a:p>
              <a:p>
                <a:pPr algn="ctr" defTabSz="1219170">
                  <a:buClrTx/>
                </a:pPr>
                <a:r>
                  <a:rPr lang="vi-VN" sz="44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phép chia 223 </a:t>
                </a:r>
                <a14:m>
                  <m:oMath xmlns:m="http://schemas.openxmlformats.org/officeDocument/2006/math">
                    <m:r>
                      <a:rPr lang="vi-VN" sz="4400" i="1" kern="120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: </m:t>
                    </m:r>
                  </m:oMath>
                </a14:m>
                <a:r>
                  <a:rPr lang="vi-VN" sz="44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2</a:t>
                </a:r>
                <a:endParaRPr lang="en-US" sz="4400" kern="1200" dirty="0">
                  <a:solidFill>
                    <a:prstClr val="white"/>
                  </a:solidFill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BEF9B8-6CAB-6B5B-41DF-630900BC5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105" y="1175767"/>
                <a:ext cx="6001781" cy="1446550"/>
              </a:xfrm>
              <a:prstGeom prst="rect">
                <a:avLst/>
              </a:prstGeom>
              <a:blipFill>
                <a:blip r:embed="rId10"/>
                <a:stretch>
                  <a:fillRect t="-8861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Hình ảnh có liên quan">
            <a:extLst>
              <a:ext uri="{FF2B5EF4-FFF2-40B4-BE49-F238E27FC236}">
                <a16:creationId xmlns:a16="http://schemas.microsoft.com/office/drawing/2014/main" id="{A0CACDFE-9578-3EE1-E5DA-5D0F97CC3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05" y="3566089"/>
            <a:ext cx="6001781" cy="239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AC78D7-42A5-793D-25BA-B53196F07420}"/>
                  </a:ext>
                </a:extLst>
              </p:cNvPr>
              <p:cNvSpPr txBox="1"/>
              <p:nvPr/>
            </p:nvSpPr>
            <p:spPr>
              <a:xfrm>
                <a:off x="2674031" y="4107527"/>
                <a:ext cx="5236027" cy="140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Tx/>
                </a:pPr>
                <a:r>
                  <a:rPr lang="fr-FR" sz="4267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223 </a:t>
                </a:r>
                <a14:m>
                  <m:oMath xmlns:m="http://schemas.openxmlformats.org/officeDocument/2006/math">
                    <m:r>
                      <a:rPr lang="fr-FR" sz="4267" i="1" kern="120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: </m:t>
                    </m:r>
                  </m:oMath>
                </a14:m>
                <a:r>
                  <a:rPr lang="fr-FR" sz="4267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lang="fr-FR" sz="4267" i="1" kern="120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lang="fr-FR" sz="4267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111 (</a:t>
                </a:r>
                <a:r>
                  <a:rPr lang="fr-FR" sz="4267" kern="1200" dirty="0" err="1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dư</a:t>
                </a:r>
                <a:r>
                  <a:rPr lang="fr-FR" sz="4267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1) </a:t>
                </a:r>
                <a:r>
                  <a:rPr lang="fr-FR" sz="4267" kern="1200" dirty="0" err="1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nên</a:t>
                </a:r>
                <a:r>
                  <a:rPr lang="fr-FR" sz="4267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lang="fr-FR" sz="4267" kern="1200" dirty="0" err="1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số</a:t>
                </a:r>
                <a:r>
                  <a:rPr lang="fr-FR" sz="4267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lang="fr-FR" sz="4267" kern="1200" dirty="0" err="1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dư</a:t>
                </a:r>
                <a:r>
                  <a:rPr lang="fr-FR" sz="4267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là 1</a:t>
                </a:r>
                <a:endParaRPr lang="en-US" sz="4267" kern="1200" dirty="0">
                  <a:solidFill>
                    <a:prstClr val="white"/>
                  </a:solidFill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AC78D7-42A5-793D-25BA-B53196F07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031" y="4107527"/>
                <a:ext cx="5236027" cy="1405641"/>
              </a:xfrm>
              <a:prstGeom prst="rect">
                <a:avLst/>
              </a:prstGeom>
              <a:blipFill>
                <a:blip r:embed="rId13"/>
                <a:stretch>
                  <a:fillRect l="-3492" t="-9565" r="-6403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079F273-57DE-70C4-9E97-308A222DD5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"/>
            <a:ext cx="728919" cy="8128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923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Dan cho chay tron\PoolnoFog.jpg">
            <a:extLst>
              <a:ext uri="{FF2B5EF4-FFF2-40B4-BE49-F238E27FC236}">
                <a16:creationId xmlns:a16="http://schemas.microsoft.com/office/drawing/2014/main" id="{C395E613-E5DF-0EC1-FE02-18553B9D3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id="{3C09E2B2-4BF5-2B96-9D6D-AD87018B7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ình ảnh có liên quan">
            <a:extLst>
              <a:ext uri="{FF2B5EF4-FFF2-40B4-BE49-F238E27FC236}">
                <a16:creationId xmlns:a16="http://schemas.microsoft.com/office/drawing/2014/main" id="{6F522173-D74C-56A5-7F0B-AF7CE4B6C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23" y="369084"/>
            <a:ext cx="7322985" cy="325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519B3C-3EE1-50EB-9CE0-C098DE0B7899}"/>
                  </a:ext>
                </a:extLst>
              </p:cNvPr>
              <p:cNvSpPr txBox="1"/>
              <p:nvPr/>
            </p:nvSpPr>
            <p:spPr>
              <a:xfrm>
                <a:off x="2567746" y="1274646"/>
                <a:ext cx="544933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Tx/>
                </a:pPr>
                <a:r>
                  <a:rPr lang="vi-VN" sz="44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Phép chia 565 </a:t>
                </a:r>
                <a14:m>
                  <m:oMath xmlns:m="http://schemas.openxmlformats.org/officeDocument/2006/math">
                    <m:r>
                      <a:rPr lang="vi-VN" sz="4400" i="1" kern="120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r>
                  <a:rPr lang="vi-VN" sz="4400" kern="1200" dirty="0">
                    <a:solidFill>
                      <a:prstClr val="white"/>
                    </a:solidFill>
                    <a:latin typeface="UTM Avo" panose="02040603050506020204" pitchFamily="18" charset="0"/>
                    <a:ea typeface="+mn-ea"/>
                    <a:cs typeface="+mn-cs"/>
                  </a:rPr>
                  <a:t> 5 có mấy lượt chia?</a:t>
                </a:r>
                <a:endParaRPr lang="en-US" sz="4400" kern="1200" dirty="0">
                  <a:solidFill>
                    <a:prstClr val="white"/>
                  </a:solidFill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519B3C-3EE1-50EB-9CE0-C098DE0B7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746" y="1274646"/>
                <a:ext cx="5449331" cy="1446550"/>
              </a:xfrm>
              <a:prstGeom prst="rect">
                <a:avLst/>
              </a:prstGeom>
              <a:blipFill>
                <a:blip r:embed="rId9"/>
                <a:stretch>
                  <a:fillRect l="-1454" t="-9283" r="-3020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E8984E75-8975-3FDE-E233-D54DB1A8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899" y="3854574"/>
            <a:ext cx="5662178" cy="211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089941-B5C4-D9E8-A131-B62D74E5C805}"/>
              </a:ext>
            </a:extLst>
          </p:cNvPr>
          <p:cNvSpPr txBox="1"/>
          <p:nvPr/>
        </p:nvSpPr>
        <p:spPr>
          <a:xfrm>
            <a:off x="3046522" y="4441188"/>
            <a:ext cx="416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Tx/>
            </a:pPr>
            <a:r>
              <a:rPr lang="vi-VN" sz="5400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+mn-cs"/>
              </a:rPr>
              <a:t> 3 lượt chia</a:t>
            </a:r>
            <a:endParaRPr lang="en-US" sz="5400" kern="1200" dirty="0">
              <a:solidFill>
                <a:prstClr val="white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F4365D-B4F9-3A40-54B7-2FB635E7AA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"/>
            <a:ext cx="728919" cy="8128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0553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702</Words>
  <Application>Microsoft Office PowerPoint</Application>
  <PresentationFormat>Widescreen</PresentationFormat>
  <Paragraphs>89</Paragraphs>
  <Slides>24</Slides>
  <Notes>20</Notes>
  <HiddenSlides>4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 Math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30</cp:revision>
  <dcterms:modified xsi:type="dcterms:W3CDTF">2023-08-29T09:13:01Z</dcterms:modified>
</cp:coreProperties>
</file>