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60" r:id="rId2"/>
  </p:sldMasterIdLst>
  <p:notesMasterIdLst>
    <p:notesMasterId r:id="rId20"/>
  </p:notesMasterIdLst>
  <p:sldIdLst>
    <p:sldId id="256" r:id="rId3"/>
    <p:sldId id="257" r:id="rId4"/>
    <p:sldId id="270" r:id="rId5"/>
    <p:sldId id="259" r:id="rId6"/>
    <p:sldId id="258" r:id="rId7"/>
    <p:sldId id="265" r:id="rId8"/>
    <p:sldId id="261" r:id="rId9"/>
    <p:sldId id="260" r:id="rId10"/>
    <p:sldId id="271" r:id="rId11"/>
    <p:sldId id="277" r:id="rId12"/>
    <p:sldId id="307" r:id="rId13"/>
    <p:sldId id="278" r:id="rId14"/>
    <p:sldId id="279" r:id="rId15"/>
    <p:sldId id="269" r:id="rId16"/>
    <p:sldId id="266" r:id="rId17"/>
    <p:sldId id="267" r:id="rId18"/>
    <p:sldId id="308" r:id="rId19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19" autoAdjust="0"/>
    <p:restoredTop sz="94660"/>
  </p:normalViewPr>
  <p:slideViewPr>
    <p:cSldViewPr snapToGrid="0">
      <p:cViewPr varScale="1">
        <p:scale>
          <a:sx n="83" d="100"/>
          <a:sy n="83" d="100"/>
        </p:scale>
        <p:origin x="22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UTM Avo" panose="02040603050506020204" pitchFamily="18" charset="0"/>
        <a:ea typeface="UTM Avo" panose="02040603050506020204" pitchFamily="18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9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1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966726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2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49151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38910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92525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576029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294127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719437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559278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0788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04688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18542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1840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16896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30.png"/><Relationship Id="rId3" Type="http://schemas.openxmlformats.org/officeDocument/2006/relationships/image" Target="../media/image19.png"/><Relationship Id="rId7" Type="http://schemas.openxmlformats.org/officeDocument/2006/relationships/image" Target="../media/image24.png"/><Relationship Id="rId12" Type="http://schemas.openxmlformats.org/officeDocument/2006/relationships/image" Target="../media/image29.sv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svg"/><Relationship Id="rId11" Type="http://schemas.openxmlformats.org/officeDocument/2006/relationships/image" Target="../media/image28.png"/><Relationship Id="rId5" Type="http://schemas.openxmlformats.org/officeDocument/2006/relationships/image" Target="../media/image32.png"/><Relationship Id="rId10" Type="http://schemas.openxmlformats.org/officeDocument/2006/relationships/image" Target="../media/image27.svg"/><Relationship Id="rId4" Type="http://schemas.openxmlformats.org/officeDocument/2006/relationships/image" Target="../media/image31.pn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oan-3-tap-2/1/133/58/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openxmlformats.org/officeDocument/2006/relationships/hyperlink" Target="https://hoc10.vn/doc-sach/toan-3-tap-2/1/133/58/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10" Type="http://schemas.openxmlformats.org/officeDocument/2006/relationships/image" Target="../media/image50.svg"/><Relationship Id="rId4" Type="http://schemas.openxmlformats.org/officeDocument/2006/relationships/image" Target="../media/image44.svg"/><Relationship Id="rId9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5" Type="http://schemas.openxmlformats.org/officeDocument/2006/relationships/hyperlink" Target="https://www.facebook.com/groups/hoc10donghanhcunggiaovientieuhoc" TargetMode="External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oan-3-tap-2/1/133/58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oan-3-tap-2/1/133/58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oan-3-tap-2/1/133/58/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hyperlink" Target="https://hoc10.vn/doc-sach/toan-3-tap-2/1/133/58/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9.png"/><Relationship Id="rId7" Type="http://schemas.openxmlformats.org/officeDocument/2006/relationships/image" Target="../media/image27.sv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image" Target="../media/image25.svg"/><Relationship Id="rId10" Type="http://schemas.openxmlformats.org/officeDocument/2006/relationships/hyperlink" Target="https://hoc10.vn/doc-sach/toan-3-tap-2/1/133/58/" TargetMode="External"/><Relationship Id="rId4" Type="http://schemas.openxmlformats.org/officeDocument/2006/relationships/image" Target="../media/image24.png"/><Relationship Id="rId9" Type="http://schemas.openxmlformats.org/officeDocument/2006/relationships/image" Target="../media/image2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FD71C9-E11C-1516-4D8D-3AFE2CD15D99}"/>
              </a:ext>
            </a:extLst>
          </p:cNvPr>
          <p:cNvSpPr txBox="1"/>
          <p:nvPr/>
        </p:nvSpPr>
        <p:spPr>
          <a:xfrm>
            <a:off x="9510944" y="0"/>
            <a:ext cx="2681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TOÁN 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49AAE4-AAE8-4F14-B963-C4BD00694A92}"/>
              </a:ext>
            </a:extLst>
          </p:cNvPr>
          <p:cNvSpPr/>
          <p:nvPr/>
        </p:nvSpPr>
        <p:spPr>
          <a:xfrm>
            <a:off x="10603076" y="589132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9" name="Google Shape;54;p1">
            <a:extLst>
              <a:ext uri="{FF2B5EF4-FFF2-40B4-BE49-F238E27FC236}">
                <a16:creationId xmlns:a16="http://schemas.microsoft.com/office/drawing/2014/main" id="{D2B0C381-AC83-477C-A42B-612BDE63DE3C}"/>
              </a:ext>
            </a:extLst>
          </p:cNvPr>
          <p:cNvSpPr txBox="1">
            <a:spLocks/>
          </p:cNvSpPr>
          <p:nvPr/>
        </p:nvSpPr>
        <p:spPr>
          <a:xfrm>
            <a:off x="-521891" y="1639929"/>
            <a:ext cx="1323578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26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80: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Tiền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Việt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Nam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674641">
            <a:off x="10825617" y="2008708"/>
            <a:ext cx="667418" cy="65647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 l="5580"/>
          <a:stretch>
            <a:fillRect/>
          </a:stretch>
        </p:blipFill>
        <p:spPr>
          <a:xfrm rot="-10800000">
            <a:off x="-206595" y="6075581"/>
            <a:ext cx="6255664" cy="461290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904116" flipH="1">
            <a:off x="-121922" y="4751252"/>
            <a:ext cx="2602914" cy="2043287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090782">
            <a:off x="3064029" y="2032430"/>
            <a:ext cx="2385871" cy="240776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710864">
            <a:off x="974740" y="2399504"/>
            <a:ext cx="675742" cy="76355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406982">
            <a:off x="8621910" y="575482"/>
            <a:ext cx="489573" cy="3855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3EA6923-C60E-1388-D63F-E2F830855437}"/>
              </a:ext>
            </a:extLst>
          </p:cNvPr>
          <p:cNvSpPr txBox="1"/>
          <p:nvPr/>
        </p:nvSpPr>
        <p:spPr>
          <a:xfrm>
            <a:off x="441915" y="618553"/>
            <a:ext cx="11613340" cy="12365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960905" algn="l"/>
              </a:tabLst>
            </a:pPr>
            <a:r>
              <a:rPr lang="en-US" sz="2667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b) </a:t>
            </a:r>
            <a:r>
              <a:rPr lang="vi-VN" sz="2667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Tuấn</a:t>
            </a:r>
            <a:r>
              <a:rPr lang="en-US" sz="2667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667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100 000 </a:t>
            </a:r>
            <a:r>
              <a:rPr lang="en-US" sz="2667" dirty="0" err="1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đồng</a:t>
            </a:r>
            <a:r>
              <a:rPr lang="en-US" sz="2667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2667" dirty="0" err="1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Tuấn</a:t>
            </a:r>
            <a:r>
              <a:rPr lang="en-US" sz="2667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mua</a:t>
            </a:r>
            <a:r>
              <a:rPr lang="en-US" sz="2667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1 </a:t>
            </a:r>
            <a:r>
              <a:rPr lang="en-US" sz="2667" dirty="0" err="1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bút</a:t>
            </a:r>
            <a:r>
              <a:rPr lang="en-US" sz="2667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mực</a:t>
            </a:r>
            <a:r>
              <a:rPr lang="en-US" sz="2667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, 1 </a:t>
            </a:r>
            <a:r>
              <a:rPr lang="en-US" sz="2667" dirty="0" err="1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thước</a:t>
            </a:r>
            <a:r>
              <a:rPr lang="en-US" sz="2667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kẻ</a:t>
            </a:r>
            <a:r>
              <a:rPr lang="en-US" sz="2667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667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1 </a:t>
            </a:r>
            <a:r>
              <a:rPr lang="en-US" sz="2667" dirty="0" err="1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hộp</a:t>
            </a:r>
            <a:r>
              <a:rPr lang="en-US" sz="2667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bút</a:t>
            </a:r>
            <a:r>
              <a:rPr lang="en-US" sz="2667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2667" dirty="0" err="1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667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2667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2667" dirty="0" err="1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Hỏi</a:t>
            </a:r>
            <a:r>
              <a:rPr lang="en-US" sz="2667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Tuấn</a:t>
            </a:r>
            <a:r>
              <a:rPr lang="en-US" sz="2667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còn</a:t>
            </a:r>
            <a:r>
              <a:rPr lang="en-US" sz="2667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lang="en-US" sz="2667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bao </a:t>
            </a:r>
            <a:r>
              <a:rPr lang="en-US" sz="2667" dirty="0" err="1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nhiêu</a:t>
            </a:r>
            <a:r>
              <a:rPr lang="en-US" sz="2667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tiền</a:t>
            </a:r>
            <a:r>
              <a:rPr lang="en-US" sz="2667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2667" dirty="0">
              <a:solidFill>
                <a:schemeClr val="tx1"/>
              </a:solidFill>
              <a:latin typeface="+mn-lt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AB79F20-5357-469E-9779-6CDDDCA4A6FC}"/>
              </a:ext>
            </a:extLst>
          </p:cNvPr>
          <p:cNvSpPr/>
          <p:nvPr/>
        </p:nvSpPr>
        <p:spPr>
          <a:xfrm>
            <a:off x="5146455" y="2798129"/>
            <a:ext cx="6908800" cy="387045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tabLst>
                <a:tab pos="3960905" algn="l"/>
              </a:tabLst>
            </a:pPr>
            <a:r>
              <a:rPr lang="en-US" sz="2667" b="1" dirty="0" err="1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2667" b="1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giải</a:t>
            </a:r>
            <a:r>
              <a:rPr lang="en-US" sz="2667" b="1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150000"/>
              </a:lnSpc>
              <a:tabLst>
                <a:tab pos="3960905" algn="l"/>
              </a:tabLst>
            </a:pPr>
            <a:r>
              <a:rPr lang="vi-VN" sz="2667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Số tiền mà Tuấn phải trả là:</a:t>
            </a:r>
            <a:endParaRPr lang="en-US" sz="2667" dirty="0"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tabLst>
                <a:tab pos="3960905" algn="l"/>
              </a:tabLst>
            </a:pPr>
            <a:r>
              <a:rPr lang="vi-VN" sz="2667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12 000 + 8 000 + 28 000 = 48 000 (đồng)</a:t>
            </a:r>
            <a:endParaRPr lang="en-US" sz="2667" dirty="0"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tabLst>
                <a:tab pos="3960905" algn="l"/>
              </a:tabLst>
            </a:pPr>
            <a:r>
              <a:rPr lang="vi-VN" sz="2667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Tuấn còn lại số tiền là:</a:t>
            </a:r>
            <a:endParaRPr lang="en-US" sz="2667" dirty="0"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tabLst>
                <a:tab pos="3960905" algn="l"/>
              </a:tabLst>
            </a:pPr>
            <a:r>
              <a:rPr lang="vi-VN" sz="2667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100 000 – 48 000 = 52 000 (đồng)</a:t>
            </a:r>
            <a:endParaRPr lang="en-US" sz="2667" dirty="0"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tabLst>
                <a:tab pos="3960905" algn="l"/>
              </a:tabLst>
            </a:pPr>
            <a:r>
              <a:rPr lang="en-US" sz="2667" dirty="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                        </a:t>
            </a:r>
            <a:r>
              <a:rPr lang="vi-VN" sz="2667" dirty="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Đáp số: </a:t>
            </a:r>
            <a:r>
              <a:rPr lang="vi-VN" sz="2667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52 000 đồng.</a:t>
            </a:r>
            <a:endParaRPr lang="en-US" sz="2667" dirty="0"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82C91CD-161F-E312-CE0C-4284767C538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1915" y="1897220"/>
            <a:ext cx="6542745" cy="153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404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DF986F1-00F5-111A-5B70-2D77CB0B8769}"/>
              </a:ext>
            </a:extLst>
          </p:cNvPr>
          <p:cNvGrpSpPr/>
          <p:nvPr/>
        </p:nvGrpSpPr>
        <p:grpSpPr>
          <a:xfrm>
            <a:off x="4727728" y="2592648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A3D6E823-6244-8F3B-53FA-390F9E025B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41F3A84-4349-3858-EB10-D0653FDEBF1F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412689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757872" y="1445025"/>
            <a:ext cx="10817382" cy="5069056"/>
            <a:chOff x="0" y="0"/>
            <a:chExt cx="4164609" cy="1836712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4164609" cy="1836712"/>
            </a:xfrm>
            <a:custGeom>
              <a:avLst/>
              <a:gdLst/>
              <a:ahLst/>
              <a:cxnLst/>
              <a:rect l="l" t="t" r="r" b="b"/>
              <a:pathLst>
                <a:path w="4164609" h="1836712">
                  <a:moveTo>
                    <a:pt x="4040149" y="1836712"/>
                  </a:moveTo>
                  <a:lnTo>
                    <a:pt x="124460" y="1836712"/>
                  </a:lnTo>
                  <a:cubicBezTo>
                    <a:pt x="55880" y="1836712"/>
                    <a:pt x="0" y="1780832"/>
                    <a:pt x="0" y="171225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040149" y="0"/>
                  </a:lnTo>
                  <a:cubicBezTo>
                    <a:pt x="4108729" y="0"/>
                    <a:pt x="4164609" y="55880"/>
                    <a:pt x="4164609" y="124460"/>
                  </a:cubicBezTo>
                  <a:lnTo>
                    <a:pt x="4164609" y="1712252"/>
                  </a:lnTo>
                  <a:cubicBezTo>
                    <a:pt x="4164609" y="1780832"/>
                    <a:pt x="4108729" y="1836712"/>
                    <a:pt x="4040149" y="1836712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474910" y="651440"/>
            <a:ext cx="1104472" cy="81730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9786536">
            <a:off x="-314706" y="4306242"/>
            <a:ext cx="1136614" cy="4447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8688059">
            <a:off x="11502814" y="2586061"/>
            <a:ext cx="971981" cy="380288"/>
          </a:xfrm>
          <a:prstGeom prst="rect">
            <a:avLst/>
          </a:prstGeom>
        </p:spPr>
      </p:pic>
      <p:sp>
        <p:nvSpPr>
          <p:cNvPr id="21" name="TextBox 20">
            <a:hlinkClick r:id="rId7"/>
            <a:extLst>
              <a:ext uri="{FF2B5EF4-FFF2-40B4-BE49-F238E27FC236}">
                <a16:creationId xmlns:a16="http://schemas.microsoft.com/office/drawing/2014/main" id="{77348DE4-3F0A-D55A-0845-6377740CA5E2}"/>
              </a:ext>
            </a:extLst>
          </p:cNvPr>
          <p:cNvSpPr txBox="1"/>
          <p:nvPr/>
        </p:nvSpPr>
        <p:spPr>
          <a:xfrm>
            <a:off x="2137188" y="651440"/>
            <a:ext cx="7428271" cy="631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tabLst>
                <a:tab pos="3960905" algn="l"/>
              </a:tabLst>
            </a:pPr>
            <a:r>
              <a:rPr lang="vi-VN" sz="2667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Bài 3:</a:t>
            </a:r>
            <a:r>
              <a:rPr lang="vi-VN" sz="2667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Quan sát hình vẽ, trả lời các câu hỏi:</a:t>
            </a:r>
            <a:endParaRPr lang="en-US" sz="2667" dirty="0">
              <a:latin typeface="+mn-lt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93D99A2-85EC-7F8B-C34A-069AE6AEE5F0}"/>
              </a:ext>
            </a:extLst>
          </p:cNvPr>
          <p:cNvSpPr txBox="1"/>
          <p:nvPr/>
        </p:nvSpPr>
        <p:spPr>
          <a:xfrm>
            <a:off x="962933" y="3236362"/>
            <a:ext cx="10415272" cy="32474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960905" algn="l"/>
              </a:tabLst>
            </a:pPr>
            <a:r>
              <a:rPr lang="vi-VN" sz="2333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a) Số tiền mua 1 quả dưa hấu nhiều hơn số tiền mua 1 khay táo là bao nhiêu?</a:t>
            </a:r>
            <a:endParaRPr lang="en-US" sz="2333" dirty="0">
              <a:latin typeface="+mn-lt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tabLst>
                <a:tab pos="3960905" algn="l"/>
              </a:tabLst>
            </a:pPr>
            <a:r>
              <a:rPr lang="vi-VN" sz="2333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b) Cửa hàng đang có chương trình khuyến mãi giảm giá 5 000 đồng mỗi khay táo cho khách hàng mua từ 2 khay táo trở lên. Hỏi khi mua 2 khay táo theo chương trình chuyến mãi này, bác Hồng phải trả bao nhiêu tiền?</a:t>
            </a:r>
            <a:endParaRPr lang="en-US" sz="2333" dirty="0">
              <a:latin typeface="+mn-lt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A722D6-524A-0453-E514-F20147A8A2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58547" y="1676228"/>
            <a:ext cx="5465075" cy="13289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6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2"/>
          <p:cNvGrpSpPr/>
          <p:nvPr/>
        </p:nvGrpSpPr>
        <p:grpSpPr>
          <a:xfrm>
            <a:off x="4134679" y="1360009"/>
            <a:ext cx="2806111" cy="300049"/>
            <a:chOff x="0" y="0"/>
            <a:chExt cx="5612223" cy="600097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11928" t="3229" r="32946"/>
            <a:stretch>
              <a:fillRect/>
            </a:stretch>
          </p:blipFill>
          <p:spPr>
            <a:xfrm>
              <a:off x="0" y="0"/>
              <a:ext cx="2909324" cy="600097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31941" t="8047" r="17489"/>
            <a:stretch>
              <a:fillRect/>
            </a:stretch>
          </p:blipFill>
          <p:spPr>
            <a:xfrm>
              <a:off x="2943357" y="29875"/>
              <a:ext cx="2668866" cy="570222"/>
            </a:xfrm>
            <a:prstGeom prst="rect">
              <a:avLst/>
            </a:prstGeom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E1D8820A-0BE0-B970-AE20-52781EEF35D7}"/>
              </a:ext>
            </a:extLst>
          </p:cNvPr>
          <p:cNvSpPr txBox="1"/>
          <p:nvPr/>
        </p:nvSpPr>
        <p:spPr>
          <a:xfrm>
            <a:off x="404192" y="1637783"/>
            <a:ext cx="11383616" cy="37101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95325" indent="-495325" algn="just">
              <a:lnSpc>
                <a:spcPct val="150000"/>
              </a:lnSpc>
              <a:buAutoNum type="alphaLcParenR"/>
              <a:tabLst>
                <a:tab pos="3960905" algn="l"/>
              </a:tabLst>
            </a:pPr>
            <a:r>
              <a:rPr lang="vi-VN" sz="2667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Số tiền mua 1 quả dưa hấu nhiều hơn số tiền mua 1 khay táo là: </a:t>
            </a:r>
            <a:endParaRPr lang="en-US" sz="2667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tabLst>
                <a:tab pos="3960905" algn="l"/>
              </a:tabLst>
            </a:pPr>
            <a:r>
              <a:rPr lang="vi-VN" sz="2667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49 000 – 39 000 = 10 000 đồng.</a:t>
            </a:r>
            <a:endParaRPr lang="en-US" sz="2667" dirty="0">
              <a:latin typeface="+mn-lt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tabLst>
                <a:tab pos="3960905" algn="l"/>
              </a:tabLst>
            </a:pPr>
            <a:r>
              <a:rPr lang="vi-VN" sz="2667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b) Giá tiền mỗi khay táo sau khi khuyến mãi là:</a:t>
            </a:r>
            <a:endParaRPr lang="en-US" sz="2667" dirty="0">
              <a:latin typeface="+mn-lt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tabLst>
                <a:tab pos="3960905" algn="l"/>
              </a:tabLst>
            </a:pPr>
            <a:r>
              <a:rPr lang="vi-VN" sz="2667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39 000 – 5 000 = 34 000 (đồng)</a:t>
            </a:r>
            <a:endParaRPr lang="en-US" sz="2667" dirty="0">
              <a:latin typeface="+mn-lt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tabLst>
                <a:tab pos="3960905" algn="l"/>
              </a:tabLst>
            </a:pPr>
            <a:r>
              <a:rPr lang="en-US" sz="2667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2667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Bác Hồng phải trả số tiền là:</a:t>
            </a:r>
            <a:endParaRPr lang="en-US" sz="2667" dirty="0">
              <a:latin typeface="+mn-lt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tabLst>
                <a:tab pos="3960905" algn="l"/>
              </a:tabLst>
            </a:pPr>
            <a:r>
              <a:rPr lang="vi-VN" sz="2667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34 000 × 2 = 68 000 (đồng)</a:t>
            </a:r>
            <a:endParaRPr lang="en-US" sz="2667" dirty="0">
              <a:latin typeface="+mn-lt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9F79187-E5F0-229A-A2B3-79B31B960F9C}"/>
              </a:ext>
            </a:extLst>
          </p:cNvPr>
          <p:cNvSpPr txBox="1"/>
          <p:nvPr/>
        </p:nvSpPr>
        <p:spPr>
          <a:xfrm>
            <a:off x="3425560" y="620596"/>
            <a:ext cx="3398599" cy="762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933" dirty="0">
                <a:latin typeface="+mn-lt"/>
              </a:rPr>
              <a:t>	</a:t>
            </a:r>
            <a:r>
              <a:rPr lang="en-US" sz="3334" b="1" dirty="0" err="1">
                <a:latin typeface="+mn-lt"/>
                <a:cs typeface="Arial" panose="020B0604020202020204" pitchFamily="34" charset="0"/>
              </a:rPr>
              <a:t>Bài</a:t>
            </a:r>
            <a:r>
              <a:rPr lang="en-US" sz="3334" b="1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3334" b="1" dirty="0" err="1">
                <a:latin typeface="+mn-lt"/>
                <a:cs typeface="Arial" panose="020B0604020202020204" pitchFamily="34" charset="0"/>
              </a:rPr>
              <a:t>giải</a:t>
            </a:r>
            <a:endParaRPr lang="en-US" sz="3334" b="1" dirty="0">
              <a:latin typeface="+mn-lt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F498A6F-0603-187C-F210-4EE1FA89112B}"/>
              </a:ext>
            </a:extLst>
          </p:cNvPr>
          <p:cNvSpPr/>
          <p:nvPr/>
        </p:nvSpPr>
        <p:spPr>
          <a:xfrm>
            <a:off x="3183276" y="1434193"/>
            <a:ext cx="5825447" cy="320553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0" i="0" dirty="0">
                <a:solidFill>
                  <a:srgbClr val="000000"/>
                </a:solidFill>
                <a:effectLst/>
              </a:rPr>
              <a:t>Qua bài học hôm nay, em biết thêm được điều gì? Điều đó giúp ích được gì cho các em trong cuộc sống?</a:t>
            </a:r>
            <a:endParaRPr lang="en-US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FF85CC-C3DB-76B2-C827-1B686EA6D4A7}"/>
              </a:ext>
            </a:extLst>
          </p:cNvPr>
          <p:cNvSpPr txBox="1"/>
          <p:nvPr/>
        </p:nvSpPr>
        <p:spPr>
          <a:xfrm>
            <a:off x="3798441" y="2102387"/>
            <a:ext cx="459511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0" i="0" dirty="0" err="1">
                <a:solidFill>
                  <a:srgbClr val="000000"/>
                </a:solidFill>
                <a:effectLst/>
                <a:latin typeface="+mn-lt"/>
              </a:rPr>
              <a:t>Học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+mn-lt"/>
              </a:rPr>
              <a:t>xong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+mn-lt"/>
              </a:rPr>
              <a:t>bài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+mn-lt"/>
              </a:rPr>
              <a:t>này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n-lt"/>
              </a:rPr>
              <a:t>,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+mn-lt"/>
              </a:rPr>
              <a:t>các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+mn-lt"/>
              </a:rPr>
              <a:t>em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+mn-lt"/>
              </a:rPr>
              <a:t>nghĩ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+mn-lt"/>
              </a:rPr>
              <a:t>có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+mn-lt"/>
              </a:rPr>
              <a:t>thể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+mn-lt"/>
              </a:rPr>
              <a:t>vận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+mn-lt"/>
              </a:rPr>
              <a:t>dụng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+mn-lt"/>
              </a:rPr>
              <a:t>vào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+mn-lt"/>
              </a:rPr>
              <a:t>những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+mn-lt"/>
              </a:rPr>
              <a:t>tình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+mn-lt"/>
              </a:rPr>
              <a:t>huống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+mn-lt"/>
              </a:rPr>
              <a:t>nào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+mn-lt"/>
              </a:rPr>
              <a:t>trong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+mn-lt"/>
              </a:rPr>
              <a:t>cuộc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+mn-lt"/>
              </a:rPr>
              <a:t>sống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n-lt"/>
              </a:rPr>
              <a:t>?</a:t>
            </a:r>
            <a:endParaRPr lang="en-US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02637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43819" r="66" b="2812"/>
          <a:stretch>
            <a:fillRect/>
          </a:stretch>
        </p:blipFill>
        <p:spPr>
          <a:xfrm>
            <a:off x="2304934" y="765709"/>
            <a:ext cx="7772399" cy="1016323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2945269" y="802126"/>
            <a:ext cx="6301460" cy="8769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4334" b="1" spc="181" dirty="0">
                <a:solidFill>
                  <a:srgbClr val="F4D35E"/>
                </a:solidFill>
                <a:latin typeface="+mn-lt"/>
                <a:cs typeface="Arial" panose="020B0604020202020204" pitchFamily="34" charset="0"/>
              </a:rPr>
              <a:t>HƯỚNG DẪN VỀ NHÀ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460836" flipH="1">
            <a:off x="1060573" y="5006670"/>
            <a:ext cx="772319" cy="62908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075103" y="2092160"/>
            <a:ext cx="686943" cy="57359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637793" flipH="1">
            <a:off x="1159791" y="3717995"/>
            <a:ext cx="573886" cy="64845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ED865DC-D9F5-6498-BBB8-275E992FC280}"/>
              </a:ext>
            </a:extLst>
          </p:cNvPr>
          <p:cNvSpPr txBox="1"/>
          <p:nvPr/>
        </p:nvSpPr>
        <p:spPr>
          <a:xfrm>
            <a:off x="1981200" y="1984997"/>
            <a:ext cx="7959318" cy="12476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960905" algn="l"/>
              </a:tabLst>
            </a:pPr>
            <a:r>
              <a:rPr lang="vi-VN" sz="2667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Xem lại các mệnh giá của tiền Việt Nam trong phạm vi 100 000, nhờ người thân đố mình.</a:t>
            </a:r>
            <a:endParaRPr lang="en-US" sz="2667" dirty="0">
              <a:latin typeface="+mn-lt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2D21DE7-1CE6-6326-2A08-51D4F776667C}"/>
              </a:ext>
            </a:extLst>
          </p:cNvPr>
          <p:cNvSpPr txBox="1"/>
          <p:nvPr/>
        </p:nvSpPr>
        <p:spPr>
          <a:xfrm>
            <a:off x="1981200" y="3396611"/>
            <a:ext cx="8419869" cy="12476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960905" algn="l"/>
              </a:tabLst>
            </a:pPr>
            <a:r>
              <a:rPr lang="vi-VN" sz="2667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Sử dụng tiền trong một số hoạt động như trao đổi, thanh toán nhỏ.</a:t>
            </a:r>
            <a:endParaRPr lang="en-US" sz="2667" dirty="0">
              <a:latin typeface="+mn-lt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D8262F5-B126-577A-0758-BC08DB78D626}"/>
              </a:ext>
            </a:extLst>
          </p:cNvPr>
          <p:cNvSpPr txBox="1"/>
          <p:nvPr/>
        </p:nvSpPr>
        <p:spPr>
          <a:xfrm>
            <a:off x="1940425" y="4808225"/>
            <a:ext cx="8311149" cy="12476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667" dirty="0">
                <a:latin typeface="+mn-lt"/>
                <a:ea typeface="Times New Roman" panose="02020603050405020304" pitchFamily="18" charset="0"/>
              </a:rPr>
              <a:t>Đặt tình huống thực tế cần thanh toán hoặc trao đổi mệnh giá tiền, hôm sau đố bạn.</a:t>
            </a:r>
            <a:endParaRPr lang="en-US" sz="2667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6" grpId="0"/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/>
          <p:nvPr/>
        </p:nvSpPr>
        <p:spPr>
          <a:xfrm>
            <a:off x="4540957" y="3585180"/>
            <a:ext cx="2944537" cy="295847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pic>
        <p:nvPicPr>
          <p:cNvPr id="85" name="Google Shape;85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01956" y="3753145"/>
            <a:ext cx="2622541" cy="2622541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6" name="Google Shape;86;p1"/>
          <p:cNvSpPr txBox="1"/>
          <p:nvPr/>
        </p:nvSpPr>
        <p:spPr>
          <a:xfrm>
            <a:off x="454403" y="574846"/>
            <a:ext cx="11367083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Để kết nối cộng đồng giáo viên và nhận thêm nhiều tài liệu giảng dạy,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mời quý thầy cô tham gia Group Facebook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theo đường link: 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87" name="Google Shape;87;p1"/>
          <p:cNvSpPr/>
          <p:nvPr/>
        </p:nvSpPr>
        <p:spPr>
          <a:xfrm>
            <a:off x="2441908" y="2000034"/>
            <a:ext cx="7407478" cy="461665"/>
          </a:xfrm>
          <a:prstGeom prst="roundRect">
            <a:avLst>
              <a:gd name="adj" fmla="val 16667"/>
            </a:avLst>
          </a:prstGeom>
          <a:solidFill>
            <a:srgbClr val="FBE4D4"/>
          </a:solidFill>
          <a:ln w="12700" cap="flat" cmpd="sng">
            <a:solidFill>
              <a:srgbClr val="C55A1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1">
            <a:hlinkClick r:id="rId5"/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sng" strike="noStrike" kern="0" cap="none" spc="0" normalizeH="0" baseline="0" noProof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Hoc10 – Đồng hành cùng giáo viên tiểu học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89" name="Google Shape;89;p1"/>
          <p:cNvSpPr txBox="1"/>
          <p:nvPr/>
        </p:nvSpPr>
        <p:spPr>
          <a:xfrm>
            <a:off x="4011326" y="2381351"/>
            <a:ext cx="4321723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Hoặc truy cập qua QR code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90" name="Google Shape;90;p1" descr="Ngón Trỏ, ngón tay, Máy tính Biểu tượng Tay - tay png tải về - Miễn phí  trong suốt Tay png Tải về.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5400000">
            <a:off x="5444625" y="2851979"/>
            <a:ext cx="1053311" cy="7490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801976B-6C05-ED36-1C67-F08300CD31B7}"/>
              </a:ext>
            </a:extLst>
          </p:cNvPr>
          <p:cNvGrpSpPr/>
          <p:nvPr/>
        </p:nvGrpSpPr>
        <p:grpSpPr>
          <a:xfrm>
            <a:off x="4727728" y="2592648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5142A0EA-067C-87A0-60AE-B153E2EF5A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41D672D-646E-A321-BE29-CE67961FEF71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074528" y="5644532"/>
            <a:ext cx="942702" cy="78833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6DA7EF13-2E76-62C1-0EEF-047DC549A709}"/>
              </a:ext>
            </a:extLst>
          </p:cNvPr>
          <p:cNvSpPr txBox="1"/>
          <p:nvPr/>
        </p:nvSpPr>
        <p:spPr>
          <a:xfrm>
            <a:off x="786157" y="913896"/>
            <a:ext cx="5637801" cy="20819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Quan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sát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tranh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SGK, chia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sẻ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nghe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thông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tin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bức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tranh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0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40F72BD9-0185-D212-091B-574C5D20DCF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453" b="47106"/>
          <a:stretch/>
        </p:blipFill>
        <p:spPr>
          <a:xfrm>
            <a:off x="1579782" y="2900682"/>
            <a:ext cx="3480071" cy="362702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39F01BC-DDE1-D101-B892-D1BAD370C8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0723" y="1020416"/>
            <a:ext cx="3624141" cy="52412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55D4B90-E732-5A57-942E-85BE6879DCBE}"/>
              </a:ext>
            </a:extLst>
          </p:cNvPr>
          <p:cNvGrpSpPr/>
          <p:nvPr/>
        </p:nvGrpSpPr>
        <p:grpSpPr>
          <a:xfrm>
            <a:off x="4727728" y="2592648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A526B043-FBCA-557B-D4ED-401CDA1030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9D296CE-D248-18C8-5537-58244F80B001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3"/>
          <p:cNvSpPr txBox="1"/>
          <p:nvPr/>
        </p:nvSpPr>
        <p:spPr>
          <a:xfrm>
            <a:off x="567901" y="1227735"/>
            <a:ext cx="3911337" cy="32662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3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1. </a:t>
            </a:r>
            <a:r>
              <a:rPr lang="en-US" sz="3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Nhận</a:t>
            </a:r>
            <a:r>
              <a:rPr lang="en-US" sz="3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biết</a:t>
            </a:r>
            <a:r>
              <a:rPr lang="en-US" sz="3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3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mệnh</a:t>
            </a:r>
            <a:r>
              <a:rPr lang="en-US" sz="3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giá</a:t>
            </a:r>
            <a:r>
              <a:rPr lang="en-US" sz="3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tiền</a:t>
            </a:r>
            <a:r>
              <a:rPr lang="en-US" sz="3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Việt</a:t>
            </a:r>
            <a:r>
              <a:rPr lang="en-US" sz="3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Nam </a:t>
            </a:r>
            <a:r>
              <a:rPr lang="en-US" sz="3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3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phạm</a:t>
            </a:r>
            <a:r>
              <a:rPr lang="en-US" sz="3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vi 100 000</a:t>
            </a:r>
            <a:endParaRPr lang="en-US" sz="3667" spc="293" dirty="0">
              <a:solidFill>
                <a:srgbClr val="5D4532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5" name="Picture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0902254" y="5384082"/>
            <a:ext cx="512510" cy="4984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9A509B-5D9B-58FC-2170-CF37942B7A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9238" y="1032648"/>
            <a:ext cx="3624141" cy="52412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951749">
            <a:off x="6055639" y="3565601"/>
            <a:ext cx="840105" cy="847813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751997">
            <a:off x="5930252" y="985741"/>
            <a:ext cx="540205" cy="451071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F41713A0-46A6-1912-D676-F53A0DD1A08B}"/>
              </a:ext>
            </a:extLst>
          </p:cNvPr>
          <p:cNvSpPr txBox="1"/>
          <p:nvPr/>
        </p:nvSpPr>
        <p:spPr>
          <a:xfrm>
            <a:off x="509383" y="997932"/>
            <a:ext cx="5455050" cy="12997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960905" algn="l"/>
              </a:tabLst>
            </a:pPr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2. </a:t>
            </a:r>
            <a:r>
              <a:rPr lang="en-US" sz="28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Nhận</a:t>
            </a:r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biết</a:t>
            </a:r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giữa</a:t>
            </a:r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mệnh</a:t>
            </a:r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giá</a:t>
            </a:r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tiền</a:t>
            </a:r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2800" dirty="0">
              <a:latin typeface="UTM Avo" panose="02040603050506020204" pitchFamily="18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392348D-D12D-1C1A-6479-42EC7F7A2C0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9" t="79161" r="51571" b="9458"/>
          <a:stretch/>
        </p:blipFill>
        <p:spPr>
          <a:xfrm>
            <a:off x="226734" y="3385675"/>
            <a:ext cx="5792039" cy="261748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694A2B1-805D-D64C-6EA5-052DDE53E89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13" t="67038" r="52537" b="21851"/>
          <a:stretch/>
        </p:blipFill>
        <p:spPr>
          <a:xfrm>
            <a:off x="6712923" y="3835400"/>
            <a:ext cx="4752495" cy="217332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FEE5EF8D-55CC-3B35-B082-277542312A9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13" t="67038" r="52537" b="21851"/>
          <a:stretch/>
        </p:blipFill>
        <p:spPr>
          <a:xfrm>
            <a:off x="6712923" y="760303"/>
            <a:ext cx="4764155" cy="2178658"/>
          </a:xfrm>
          <a:prstGeom prst="rect">
            <a:avLst/>
          </a:prstGeom>
        </p:spPr>
      </p:pic>
      <p:pic>
        <p:nvPicPr>
          <p:cNvPr id="39" name="Picture 29">
            <a:extLst>
              <a:ext uri="{FF2B5EF4-FFF2-40B4-BE49-F238E27FC236}">
                <a16:creationId xmlns:a16="http://schemas.microsoft.com/office/drawing/2014/main" id="{5DA1C1CC-AF79-D536-33FA-018A24289B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1114573" flipV="1">
            <a:off x="6285288" y="2816078"/>
            <a:ext cx="840105" cy="624737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A585B25-AC82-AB33-3919-07845906A8D1}"/>
              </a:ext>
            </a:extLst>
          </p:cNvPr>
          <p:cNvGrpSpPr/>
          <p:nvPr/>
        </p:nvGrpSpPr>
        <p:grpSpPr>
          <a:xfrm>
            <a:off x="4727728" y="2592648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71FDE43C-EAB9-B6E1-62AB-9BB0E9E2D7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77B0B04-4187-83A8-34DB-C9FB9A9E16E1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12C8203-45D7-8821-0B9A-246120D7AA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482" y="1871455"/>
            <a:ext cx="10920654" cy="4289828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615342" y="1523957"/>
            <a:ext cx="399953" cy="393396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674641">
            <a:off x="11091861" y="2646967"/>
            <a:ext cx="421012" cy="414111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306675">
            <a:off x="415288" y="1292859"/>
            <a:ext cx="372139" cy="545803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459658">
            <a:off x="10605657" y="1548249"/>
            <a:ext cx="408163" cy="653061"/>
          </a:xfrm>
          <a:prstGeom prst="rect">
            <a:avLst/>
          </a:prstGeom>
        </p:spPr>
      </p:pic>
      <p:sp>
        <p:nvSpPr>
          <p:cNvPr id="33" name="TextBox 32">
            <a:hlinkClick r:id="rId9"/>
            <a:extLst>
              <a:ext uri="{FF2B5EF4-FFF2-40B4-BE49-F238E27FC236}">
                <a16:creationId xmlns:a16="http://schemas.microsoft.com/office/drawing/2014/main" id="{2CF326A3-06AB-4A73-E8DD-BB7DD8310357}"/>
              </a:ext>
            </a:extLst>
          </p:cNvPr>
          <p:cNvSpPr txBox="1"/>
          <p:nvPr/>
        </p:nvSpPr>
        <p:spPr>
          <a:xfrm>
            <a:off x="1050933" y="851937"/>
            <a:ext cx="2484203" cy="7669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334" b="1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3334" b="1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1:</a:t>
            </a:r>
            <a:r>
              <a:rPr lang="en-US" sz="3334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3334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?</a:t>
            </a:r>
            <a:r>
              <a:rPr lang="en-US" sz="3334" dirty="0"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endParaRPr lang="en-US" sz="3334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972DD62F-8572-3481-0368-29ACC79D17AF}"/>
              </a:ext>
            </a:extLst>
          </p:cNvPr>
          <p:cNvSpPr/>
          <p:nvPr/>
        </p:nvSpPr>
        <p:spPr>
          <a:xfrm>
            <a:off x="2707689" y="5510218"/>
            <a:ext cx="1149421" cy="758202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C2328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09630">
              <a:buClrTx/>
              <a:defRPr/>
            </a:pPr>
            <a:r>
              <a:rPr lang="en-US" sz="2200" dirty="0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95 000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FC5F0D8B-72A9-E3AF-2925-148DA7CC9288}"/>
              </a:ext>
            </a:extLst>
          </p:cNvPr>
          <p:cNvSpPr/>
          <p:nvPr/>
        </p:nvSpPr>
        <p:spPr>
          <a:xfrm>
            <a:off x="8256506" y="5519096"/>
            <a:ext cx="1149421" cy="784230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C2328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09630">
              <a:buClrTx/>
              <a:defRPr/>
            </a:pPr>
            <a:r>
              <a:rPr lang="en-US" sz="2200" dirty="0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38 000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6" grpId="0" animBg="1"/>
      <p:bldP spid="3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7A11DB9-0433-E253-6DBA-9A3BADA2B7E4}"/>
              </a:ext>
            </a:extLst>
          </p:cNvPr>
          <p:cNvSpPr/>
          <p:nvPr/>
        </p:nvSpPr>
        <p:spPr>
          <a:xfrm>
            <a:off x="1312610" y="5155096"/>
            <a:ext cx="9010833" cy="115498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674641">
            <a:off x="11036948" y="2789833"/>
            <a:ext cx="407321" cy="40064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90782">
            <a:off x="670663" y="3801659"/>
            <a:ext cx="1283894" cy="1295673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10864">
            <a:off x="974740" y="2399504"/>
            <a:ext cx="675742" cy="76355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406982">
            <a:off x="8621910" y="575482"/>
            <a:ext cx="489573" cy="385539"/>
          </a:xfrm>
          <a:prstGeom prst="rect">
            <a:avLst/>
          </a:prstGeom>
        </p:spPr>
      </p:pic>
      <p:sp>
        <p:nvSpPr>
          <p:cNvPr id="24" name="TextBox 23">
            <a:hlinkClick r:id="rId10"/>
            <a:extLst>
              <a:ext uri="{FF2B5EF4-FFF2-40B4-BE49-F238E27FC236}">
                <a16:creationId xmlns:a16="http://schemas.microsoft.com/office/drawing/2014/main" id="{4E463D77-B43F-A58E-4881-5D0257BDC937}"/>
              </a:ext>
            </a:extLst>
          </p:cNvPr>
          <p:cNvSpPr txBox="1"/>
          <p:nvPr/>
        </p:nvSpPr>
        <p:spPr>
          <a:xfrm>
            <a:off x="1188133" y="829374"/>
            <a:ext cx="9365899" cy="13917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960905" algn="l"/>
              </a:tabLst>
            </a:pPr>
            <a:r>
              <a:rPr lang="en-US" sz="3000" b="1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3000" b="1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2:</a:t>
            </a: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a) </a:t>
            </a:r>
            <a:r>
              <a:rPr lang="en-US" sz="30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Chọn</a:t>
            </a: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hai</a:t>
            </a: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đồ</a:t>
            </a: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muốn</a:t>
            </a: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mua</a:t>
            </a: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30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dưới</a:t>
            </a: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đây</a:t>
            </a: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rồi</a:t>
            </a: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tiền</a:t>
            </a: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phải</a:t>
            </a: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000" dirty="0">
              <a:solidFill>
                <a:schemeClr val="tx1"/>
              </a:solidFill>
              <a:latin typeface="UTM Avo" panose="02040603050506020204" pitchFamily="18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0319B42-72DA-5871-84A3-B0F8C7A2E327}"/>
              </a:ext>
            </a:extLst>
          </p:cNvPr>
          <p:cNvSpPr txBox="1"/>
          <p:nvPr/>
        </p:nvSpPr>
        <p:spPr>
          <a:xfrm>
            <a:off x="1022677" y="5155096"/>
            <a:ext cx="9590697" cy="1121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tabLst>
                <a:tab pos="3960905" algn="l"/>
              </a:tabLst>
            </a:pP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Nếu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mua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thước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kẻ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bút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mực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thì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tiền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phải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2400" dirty="0">
              <a:solidFill>
                <a:schemeClr val="tx1"/>
              </a:solidFill>
              <a:latin typeface="UTM Avo" panose="02040603050506020204" pitchFamily="18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tabLst>
                <a:tab pos="3960905" algn="l"/>
              </a:tabLst>
            </a:pP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12 000 + 8 000 = 20 000 (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đồng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lang="en-US" sz="2400" dirty="0">
              <a:solidFill>
                <a:schemeClr val="tx1"/>
              </a:solidFill>
              <a:latin typeface="UTM Avo" panose="02040603050506020204" pitchFamily="18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A58597-A56A-F72C-B5D5-EA7A03BA960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12610" y="2650481"/>
            <a:ext cx="8399399" cy="19664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4" grpId="0"/>
      <p:bldP spid="29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525</Words>
  <Application>Microsoft Office PowerPoint</Application>
  <PresentationFormat>Widescreen</PresentationFormat>
  <Paragraphs>45</Paragraphs>
  <Slides>17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UTM Avo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đề: Quý trọng thời gian</dc:title>
  <dc:creator>Ziczac</dc:creator>
  <cp:lastModifiedBy>Administrator</cp:lastModifiedBy>
  <cp:revision>9</cp:revision>
  <dcterms:modified xsi:type="dcterms:W3CDTF">2023-09-07T02:23:32Z</dcterms:modified>
</cp:coreProperties>
</file>