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23"/>
  </p:notesMasterIdLst>
  <p:sldIdLst>
    <p:sldId id="256" r:id="rId3"/>
    <p:sldId id="257" r:id="rId4"/>
    <p:sldId id="270" r:id="rId5"/>
    <p:sldId id="276" r:id="rId6"/>
    <p:sldId id="277" r:id="rId7"/>
    <p:sldId id="278" r:id="rId8"/>
    <p:sldId id="279" r:id="rId9"/>
    <p:sldId id="261" r:id="rId10"/>
    <p:sldId id="266" r:id="rId11"/>
    <p:sldId id="280" r:id="rId12"/>
    <p:sldId id="268" r:id="rId13"/>
    <p:sldId id="281" r:id="rId14"/>
    <p:sldId id="282" r:id="rId15"/>
    <p:sldId id="263" r:id="rId16"/>
    <p:sldId id="271" r:id="rId17"/>
    <p:sldId id="283" r:id="rId18"/>
    <p:sldId id="264" r:id="rId19"/>
    <p:sldId id="269" r:id="rId20"/>
    <p:sldId id="267" r:id="rId21"/>
    <p:sldId id="284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443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1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thêm</a:t>
            </a:r>
            <a:r>
              <a:rPr lang="en-US" dirty="0"/>
              <a:t> 1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slide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00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1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thêm</a:t>
            </a:r>
            <a:r>
              <a:rPr lang="en-US" dirty="0"/>
              <a:t> 1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1041042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1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thêm</a:t>
            </a:r>
            <a:r>
              <a:rPr lang="en-US" dirty="0"/>
              <a:t> 1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slide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750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1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thêm</a:t>
            </a:r>
            <a:r>
              <a:rPr lang="en-US" dirty="0"/>
              <a:t> 1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slide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287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03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61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45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60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56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95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57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1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8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40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7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4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3-tap-2/1/133/90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3-tap-2/1/133/90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2/1/133/9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s://hoc10.vn/doc-sach/toan-3-tap-2/1/133/9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openxmlformats.org/officeDocument/2006/relationships/hyperlink" Target="https://hoc10.vn/doc-sach/toan-3-tap-2/1/133/9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2/1/133/9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33.png"/><Relationship Id="rId4" Type="http://schemas.openxmlformats.org/officeDocument/2006/relationships/hyperlink" Target="https://www.facebook.com/groups/hoc10donghanhcunggiaovientieuhoc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slide" Target="slide4.xml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0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2/1/133/9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3-tap-2/1/133/90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453354" y="2461435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31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96: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chung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1989191" y="1016670"/>
            <a:ext cx="2082800" cy="614402"/>
          </a:xfrm>
          <a:prstGeom prst="plaqu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latin typeface="UTM Avo" panose="02040603050506020204" pitchFamily="18" charset="0"/>
                <a:cs typeface="Arial" pitchFamily="34" charset="0"/>
              </a:rPr>
              <a:t>BÀI GIẢI: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5997601" y="2018821"/>
                <a:ext cx="5842000" cy="749779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cs typeface="Arial" pitchFamily="34" charset="0"/>
                  </a:rPr>
                  <a:t>Phòng</a:t>
                </a:r>
                <a:r>
                  <a:rPr lang="en-US" sz="2400" dirty="0">
                    <a:cs typeface="Arial" pitchFamily="34" charset="0"/>
                  </a:rPr>
                  <a:t> </a:t>
                </a:r>
                <a:r>
                  <a:rPr lang="en-US" sz="2400" dirty="0" err="1">
                    <a:cs typeface="Arial" pitchFamily="34" charset="0"/>
                  </a:rPr>
                  <a:t>tập</a:t>
                </a:r>
                <a:r>
                  <a:rPr lang="en-US" sz="2400" dirty="0">
                    <a:cs typeface="Arial" pitchFamily="34" charset="0"/>
                  </a:rPr>
                  <a:t> yoga: 6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×</m:t>
                    </m:r>
                  </m:oMath>
                </a14:m>
                <a:r>
                  <a:rPr lang="en-US" sz="2400" dirty="0">
                    <a:cs typeface="Arial" pitchFamily="34" charset="0"/>
                  </a:rPr>
                  <a:t> 3 = 18 ô </a:t>
                </a:r>
                <a:r>
                  <a:rPr lang="en-US" sz="2400" dirty="0" err="1">
                    <a:cs typeface="Arial" pitchFamily="34" charset="0"/>
                  </a:rPr>
                  <a:t>vuông</a:t>
                </a:r>
                <a:endParaRPr lang="en-US" sz="2400" dirty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601" y="2018821"/>
                <a:ext cx="5842000" cy="74977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5997601" y="3223698"/>
                <a:ext cx="5858933" cy="749779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cs typeface="Arial" pitchFamily="34" charset="0"/>
                  </a:rPr>
                  <a:t>Phòng</a:t>
                </a:r>
                <a:r>
                  <a:rPr lang="en-US" sz="2400" dirty="0">
                    <a:cs typeface="Arial" pitchFamily="34" charset="0"/>
                  </a:rPr>
                  <a:t> </a:t>
                </a:r>
                <a:r>
                  <a:rPr lang="en-US" sz="2400" dirty="0" err="1">
                    <a:cs typeface="Arial" pitchFamily="34" charset="0"/>
                  </a:rPr>
                  <a:t>tập</a:t>
                </a:r>
                <a:r>
                  <a:rPr lang="en-US" sz="2400" dirty="0">
                    <a:cs typeface="Arial" pitchFamily="34" charset="0"/>
                  </a:rPr>
                  <a:t> </a:t>
                </a:r>
                <a:r>
                  <a:rPr lang="en-US" sz="2400" dirty="0" err="1">
                    <a:cs typeface="Arial" pitchFamily="34" charset="0"/>
                  </a:rPr>
                  <a:t>thể</a:t>
                </a:r>
                <a:r>
                  <a:rPr lang="en-US" sz="2400" dirty="0">
                    <a:cs typeface="Arial" pitchFamily="34" charset="0"/>
                  </a:rPr>
                  <a:t> </a:t>
                </a:r>
                <a:r>
                  <a:rPr lang="en-US" sz="2400" dirty="0" err="1">
                    <a:cs typeface="Arial" pitchFamily="34" charset="0"/>
                  </a:rPr>
                  <a:t>hình</a:t>
                </a:r>
                <a:r>
                  <a:rPr lang="en-US" sz="2400" dirty="0">
                    <a:cs typeface="Arial" pitchFamily="34" charset="0"/>
                  </a:rPr>
                  <a:t>: 2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×</m:t>
                    </m:r>
                  </m:oMath>
                </a14:m>
                <a:r>
                  <a:rPr lang="en-US" sz="2400" dirty="0">
                    <a:cs typeface="Arial" pitchFamily="34" charset="0"/>
                  </a:rPr>
                  <a:t> 4 = 8 ô </a:t>
                </a:r>
                <a:r>
                  <a:rPr lang="en-US" sz="2400" dirty="0" err="1">
                    <a:cs typeface="Arial" pitchFamily="34" charset="0"/>
                  </a:rPr>
                  <a:t>vuông</a:t>
                </a:r>
                <a:endParaRPr lang="en-US" sz="2400" dirty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601" y="3223698"/>
                <a:ext cx="5858933" cy="749779"/>
              </a:xfrm>
              <a:prstGeom prst="roundRect">
                <a:avLst/>
              </a:prstGeom>
              <a:blipFill>
                <a:blip r:embed="rId5"/>
                <a:stretch>
                  <a:fillRect l="-518" r="-311"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5997601" y="4343400"/>
                <a:ext cx="5858933" cy="749779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cs typeface="Arial" pitchFamily="34" charset="0"/>
                  </a:rPr>
                  <a:t>Phòng</a:t>
                </a:r>
                <a:r>
                  <a:rPr lang="en-US" sz="2400" dirty="0">
                    <a:cs typeface="Arial" pitchFamily="34" charset="0"/>
                  </a:rPr>
                  <a:t> </a:t>
                </a:r>
                <a:r>
                  <a:rPr lang="en-US" sz="2400" dirty="0" err="1">
                    <a:cs typeface="Arial" pitchFamily="34" charset="0"/>
                  </a:rPr>
                  <a:t>tập</a:t>
                </a:r>
                <a:r>
                  <a:rPr lang="en-US" sz="2400" dirty="0">
                    <a:cs typeface="Arial" pitchFamily="34" charset="0"/>
                  </a:rPr>
                  <a:t> </a:t>
                </a:r>
                <a:r>
                  <a:rPr lang="en-US" sz="2400" dirty="0" err="1">
                    <a:cs typeface="Arial" pitchFamily="34" charset="0"/>
                  </a:rPr>
                  <a:t>nhảy</a:t>
                </a:r>
                <a:r>
                  <a:rPr lang="en-US" sz="2400" dirty="0">
                    <a:cs typeface="Arial" pitchFamily="34" charset="0"/>
                  </a:rPr>
                  <a:t>: 3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×</m:t>
                    </m:r>
                  </m:oMath>
                </a14:m>
                <a:r>
                  <a:rPr lang="en-US" sz="2400" dirty="0">
                    <a:cs typeface="Arial" pitchFamily="34" charset="0"/>
                  </a:rPr>
                  <a:t> 4 = 12 ô </a:t>
                </a:r>
                <a:r>
                  <a:rPr lang="en-US" sz="2400" dirty="0" err="1">
                    <a:cs typeface="Arial" pitchFamily="34" charset="0"/>
                  </a:rPr>
                  <a:t>vuông</a:t>
                </a:r>
                <a:endParaRPr lang="en-US" sz="2400" dirty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601" y="4343400"/>
                <a:ext cx="5858933" cy="74977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5997601" y="5410200"/>
                <a:ext cx="5875867" cy="749779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dirty="0">
                    <a:cs typeface="Arial" pitchFamily="34" charset="0"/>
                  </a:rPr>
                  <a:t>Phòng xông hơi: 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×</m:t>
                    </m:r>
                  </m:oMath>
                </a14:m>
                <a:r>
                  <a:rPr lang="vi-VN" sz="2400" dirty="0">
                    <a:cs typeface="Arial" pitchFamily="34" charset="0"/>
                  </a:rPr>
                  <a:t> 3 = 6 ô vuông.</a:t>
                </a:r>
                <a:endParaRPr lang="en-US" sz="2400" dirty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601" y="5410200"/>
                <a:ext cx="5875867" cy="74977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6FE0A9B-1DEC-D322-1032-EB8E98CADCE0}"/>
              </a:ext>
            </a:extLst>
          </p:cNvPr>
          <p:cNvSpPr txBox="1"/>
          <p:nvPr/>
        </p:nvSpPr>
        <p:spPr>
          <a:xfrm>
            <a:off x="228600" y="1016670"/>
            <a:ext cx="1145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+mn-lt"/>
              </a:rPr>
              <a:t>Bài</a:t>
            </a:r>
            <a:r>
              <a:rPr lang="en-US" sz="2800" b="1" dirty="0">
                <a:latin typeface="+mn-lt"/>
              </a:rPr>
              <a:t>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0DCFC0-0F83-9775-3003-6D4E4584D6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399" y="2116476"/>
            <a:ext cx="4981517" cy="395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55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F9B32F-2D22-5D5C-72FD-1B9CF76D7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99" y="2116476"/>
            <a:ext cx="4981517" cy="3957918"/>
          </a:xfrm>
          <a:prstGeom prst="rect">
            <a:avLst/>
          </a:prstGeom>
        </p:spPr>
      </p:pic>
      <p:sp>
        <p:nvSpPr>
          <p:cNvPr id="9" name="Plaque 8"/>
          <p:cNvSpPr/>
          <p:nvPr/>
        </p:nvSpPr>
        <p:spPr>
          <a:xfrm>
            <a:off x="1703465" y="1052036"/>
            <a:ext cx="2082800" cy="614402"/>
          </a:xfrm>
          <a:prstGeom prst="plaqu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latin typeface="UTM Avo" panose="02040603050506020204" pitchFamily="18" charset="0"/>
                <a:cs typeface="Arial" pitchFamily="34" charset="0"/>
              </a:rPr>
              <a:t>BÀI GIẢI:</a:t>
            </a:r>
          </a:p>
        </p:txBody>
      </p:sp>
      <p:sp>
        <p:nvSpPr>
          <p:cNvPr id="2" name="Oval 1"/>
          <p:cNvSpPr/>
          <p:nvPr/>
        </p:nvSpPr>
        <p:spPr>
          <a:xfrm>
            <a:off x="457200" y="1830801"/>
            <a:ext cx="960634" cy="7345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18</a:t>
            </a:r>
            <a:endParaRPr lang="en-US" sz="933" b="1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27456" y="2051232"/>
            <a:ext cx="762000" cy="7345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8</a:t>
            </a:r>
            <a:endParaRPr lang="en-US" sz="933" b="1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531534" y="5625470"/>
            <a:ext cx="762000" cy="7345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6</a:t>
            </a:r>
            <a:endParaRPr lang="en-US" sz="933" b="1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955688" y="5707094"/>
            <a:ext cx="900796" cy="7345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12</a:t>
            </a:r>
            <a:endParaRPr lang="en-US" sz="933" b="1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6388099" y="1830802"/>
            <a:ext cx="2209800" cy="53463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KẾT LUẬN:</a:t>
            </a:r>
          </a:p>
        </p:txBody>
      </p:sp>
      <p:pic>
        <p:nvPicPr>
          <p:cNvPr id="22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6341017" y="4672369"/>
            <a:ext cx="4479899" cy="159173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357950" y="2663768"/>
            <a:ext cx="4479899" cy="1591733"/>
            <a:chOff x="9334500" y="3995651"/>
            <a:chExt cx="6719849" cy="2387600"/>
          </a:xfrm>
        </p:grpSpPr>
        <p:pic>
          <p:nvPicPr>
            <p:cNvPr id="21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9334500" y="3995651"/>
              <a:ext cx="6719849" cy="23876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0236200" y="4227940"/>
              <a:ext cx="4916448" cy="1682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Phòng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tập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yoga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có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diện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tích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lớn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nhất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.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111484" y="4859928"/>
            <a:ext cx="3040566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Phòng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xông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hơi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có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bé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nhất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51420" y="2663768"/>
            <a:ext cx="734389" cy="36491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148929" y="2818627"/>
            <a:ext cx="709803" cy="31269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41B3AF-20EA-9D5F-7972-B0D16E751716}"/>
              </a:ext>
            </a:extLst>
          </p:cNvPr>
          <p:cNvSpPr txBox="1"/>
          <p:nvPr/>
        </p:nvSpPr>
        <p:spPr>
          <a:xfrm>
            <a:off x="228600" y="1016670"/>
            <a:ext cx="1145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+mn-lt"/>
              </a:rPr>
              <a:t>Bài</a:t>
            </a:r>
            <a:r>
              <a:rPr lang="en-US" sz="2800" b="1" dirty="0">
                <a:latin typeface="+mn-lt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974879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8" grpId="0" animBg="1"/>
      <p:bldP spid="19" grpId="0" animBg="1"/>
      <p:bldP spid="3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374436" y="803550"/>
            <a:ext cx="11176000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UTM Avo" panose="02040603050506020204" pitchFamily="18" charset="0"/>
                <a:cs typeface="Arial" pitchFamily="34" charset="0"/>
              </a:rPr>
              <a:t>Bài</a:t>
            </a:r>
            <a:r>
              <a:rPr lang="en-US" sz="2400" b="1" dirty="0">
                <a:latin typeface="UTM Avo" panose="02040603050506020204" pitchFamily="18" charset="0"/>
                <a:cs typeface="Arial" pitchFamily="34" charset="0"/>
              </a:rPr>
              <a:t> 5: </a:t>
            </a:r>
            <a:r>
              <a:rPr lang="en-US" sz="2400" b="1" dirty="0" err="1">
                <a:latin typeface="UTM Avo" panose="02040603050506020204" pitchFamily="18" charset="0"/>
                <a:cs typeface="Arial" pitchFamily="34" charset="0"/>
              </a:rPr>
              <a:t>Thực</a:t>
            </a:r>
            <a:r>
              <a:rPr lang="en-US" sz="2400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itchFamily="34" charset="0"/>
              </a:rPr>
              <a:t>hành</a:t>
            </a:r>
            <a:r>
              <a:rPr lang="en-US" sz="2400" b="1" dirty="0">
                <a:latin typeface="UTM Avo" panose="02040603050506020204" pitchFamily="18" charset="0"/>
                <a:cs typeface="Arial" pitchFamily="34" charset="0"/>
              </a:rPr>
              <a:t>:</a:t>
            </a:r>
            <a:endParaRPr lang="en-US" sz="2400" dirty="0">
              <a:latin typeface="UTM Avo" panose="02040603050506020204" pitchFamily="18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Theo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em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miếng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đề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can ở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A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có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đủ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để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cắt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dán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thành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B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E8F774-0170-9FCE-8CE9-EC9EE21AB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691" y="2353143"/>
            <a:ext cx="9324717" cy="359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33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31611" y="4932605"/>
            <a:ext cx="3454400" cy="711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cs typeface="Arial" pitchFamily="34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A </a:t>
            </a:r>
            <a:r>
              <a:rPr lang="en-US" sz="2400" dirty="0" err="1">
                <a:solidFill>
                  <a:schemeClr val="tx1"/>
                </a:solidFill>
                <a:cs typeface="Arial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19 ô </a:t>
            </a:r>
            <a:r>
              <a:rPr lang="en-US" sz="2400" dirty="0" err="1">
                <a:solidFill>
                  <a:schemeClr val="tx1"/>
                </a:solidFill>
                <a:cs typeface="Arial" pitchFamily="34" charset="0"/>
              </a:rPr>
              <a:t>vuông</a:t>
            </a:r>
            <a:endParaRPr lang="en-US" sz="2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62436" y="4838919"/>
            <a:ext cx="3454400" cy="711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cs typeface="Arial" pitchFamily="34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B </a:t>
            </a:r>
            <a:r>
              <a:rPr lang="en-US" sz="2400" dirty="0" err="1">
                <a:solidFill>
                  <a:schemeClr val="tx1"/>
                </a:solidFill>
                <a:cs typeface="Arial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18 ô </a:t>
            </a:r>
            <a:r>
              <a:rPr lang="en-US" sz="2400" dirty="0" err="1">
                <a:solidFill>
                  <a:schemeClr val="tx1"/>
                </a:solidFill>
                <a:cs typeface="Arial" pitchFamily="34" charset="0"/>
              </a:rPr>
              <a:t>vuông</a:t>
            </a:r>
            <a:endParaRPr lang="en-US" sz="2400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01333" y="5965538"/>
            <a:ext cx="7416800" cy="711200"/>
            <a:chOff x="3048000" y="8559800"/>
            <a:chExt cx="11125200" cy="10668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" name="Pentagon 2"/>
            <p:cNvSpPr/>
            <p:nvPr/>
          </p:nvSpPr>
          <p:spPr>
            <a:xfrm>
              <a:off x="7965998" y="8559800"/>
              <a:ext cx="6207202" cy="10668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8" name="Pentagon 17"/>
            <p:cNvSpPr/>
            <p:nvPr/>
          </p:nvSpPr>
          <p:spPr>
            <a:xfrm flipH="1">
              <a:off x="3048000" y="8559800"/>
              <a:ext cx="5070398" cy="10668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038600" y="8739257"/>
              <a:ext cx="9058250" cy="69249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Miếng</a:t>
              </a:r>
              <a:r>
                <a:rPr lang="en-US" sz="2400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đề</a:t>
              </a:r>
              <a:r>
                <a:rPr lang="en-US" sz="2400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 can ở </a:t>
              </a:r>
              <a:r>
                <a:rPr lang="en-US" sz="2400" dirty="0" err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hình</a:t>
              </a:r>
              <a:r>
                <a:rPr lang="en-US" sz="2400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 A </a:t>
              </a:r>
              <a:r>
                <a:rPr lang="en-US" sz="2400" dirty="0" err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đủ</a:t>
              </a:r>
              <a:r>
                <a:rPr lang="en-US" sz="2400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dán</a:t>
              </a:r>
              <a:r>
                <a:rPr lang="en-US" sz="2400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 ở </a:t>
              </a:r>
              <a:r>
                <a:rPr lang="en-US" sz="2400" dirty="0" err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hình</a:t>
              </a:r>
              <a:r>
                <a:rPr lang="en-US" sz="2400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 B</a:t>
              </a:r>
            </a:p>
          </p:txBody>
        </p:sp>
      </p:grpSp>
      <p:sp>
        <p:nvSpPr>
          <p:cNvPr id="6" name="Rectangle 5">
            <a:hlinkClick r:id="rId3"/>
            <a:extLst>
              <a:ext uri="{FF2B5EF4-FFF2-40B4-BE49-F238E27FC236}">
                <a16:creationId xmlns:a16="http://schemas.microsoft.com/office/drawing/2014/main" id="{08813F39-3082-28C9-B7CB-3577F50D27DE}"/>
              </a:ext>
            </a:extLst>
          </p:cNvPr>
          <p:cNvSpPr/>
          <p:nvPr/>
        </p:nvSpPr>
        <p:spPr>
          <a:xfrm>
            <a:off x="374436" y="589750"/>
            <a:ext cx="11176000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UTM Avo" panose="02040603050506020204" pitchFamily="18" charset="0"/>
                <a:cs typeface="Arial" pitchFamily="34" charset="0"/>
              </a:rPr>
              <a:t>Bài</a:t>
            </a:r>
            <a:r>
              <a:rPr lang="en-US" sz="2400" b="1" dirty="0">
                <a:latin typeface="UTM Avo" panose="02040603050506020204" pitchFamily="18" charset="0"/>
                <a:cs typeface="Arial" pitchFamily="34" charset="0"/>
              </a:rPr>
              <a:t> 5: </a:t>
            </a:r>
            <a:r>
              <a:rPr lang="en-US" sz="2400" b="1" dirty="0" err="1">
                <a:latin typeface="UTM Avo" panose="02040603050506020204" pitchFamily="18" charset="0"/>
                <a:cs typeface="Arial" pitchFamily="34" charset="0"/>
              </a:rPr>
              <a:t>Thực</a:t>
            </a:r>
            <a:r>
              <a:rPr lang="en-US" sz="2400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itchFamily="34" charset="0"/>
              </a:rPr>
              <a:t>hành</a:t>
            </a:r>
            <a:r>
              <a:rPr lang="en-US" sz="2400" b="1" dirty="0">
                <a:latin typeface="UTM Avo" panose="02040603050506020204" pitchFamily="18" charset="0"/>
                <a:cs typeface="Arial" pitchFamily="34" charset="0"/>
              </a:rPr>
              <a:t>:</a:t>
            </a:r>
            <a:endParaRPr lang="en-US" sz="2400" dirty="0">
              <a:latin typeface="UTM Avo" panose="02040603050506020204" pitchFamily="18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Theo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em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miếng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đề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can ở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A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có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đủ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để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cắt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dán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thành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B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AFBE13-43F4-A1A2-217D-21FCBF9F8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828" y="1717940"/>
            <a:ext cx="8053216" cy="310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160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6B5DF0C-45A4-5B44-C069-3AA6F0E6C01F}"/>
              </a:ext>
            </a:extLst>
          </p:cNvPr>
          <p:cNvGrpSpPr/>
          <p:nvPr/>
        </p:nvGrpSpPr>
        <p:grpSpPr>
          <a:xfrm>
            <a:off x="4583323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E27D7605-EAE7-5A4F-45C5-D5FA334553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9D973E-F22F-85AB-CA78-EA9C8D532E95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448162" y="1234808"/>
            <a:ext cx="1145065" cy="1109282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/>
        </p:nvSpPr>
        <p:spPr>
          <a:xfrm>
            <a:off x="732367" y="801670"/>
            <a:ext cx="11049000" cy="1247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67" b="1" dirty="0" err="1">
                <a:latin typeface="UTM Avo" panose="02040603050506020204" pitchFamily="18" charset="0"/>
                <a:cs typeface="Arial" pitchFamily="34" charset="0"/>
              </a:rPr>
              <a:t>Bài</a:t>
            </a:r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 6: </a:t>
            </a:r>
            <a:r>
              <a:rPr lang="en-US" sz="2667" b="1" dirty="0" err="1">
                <a:latin typeface="UTM Avo" panose="02040603050506020204" pitchFamily="18" charset="0"/>
                <a:cs typeface="Arial" pitchFamily="34" charset="0"/>
              </a:rPr>
              <a:t>Thực</a:t>
            </a:r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b="1" dirty="0" err="1">
                <a:latin typeface="UTM Avo" panose="02040603050506020204" pitchFamily="18" charset="0"/>
                <a:cs typeface="Arial" pitchFamily="34" charset="0"/>
              </a:rPr>
              <a:t>hành</a:t>
            </a:r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: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Tạo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lập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những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chữ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nhật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có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chu vi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bằng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nhau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nhưng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khác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nhau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và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ghi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lại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kết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quả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1D45C6-6C66-CCF4-5236-5AFB0EDD95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72" b="3279"/>
          <a:stretch/>
        </p:blipFill>
        <p:spPr>
          <a:xfrm>
            <a:off x="822971" y="2440950"/>
            <a:ext cx="9862154" cy="333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9103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E713A9-DF8C-B71E-1EA1-71D02B64F7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67" b="2134"/>
          <a:stretch/>
        </p:blipFill>
        <p:spPr>
          <a:xfrm>
            <a:off x="3515557" y="914265"/>
            <a:ext cx="8054143" cy="2938644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/>
        </p:nvSpPr>
        <p:spPr>
          <a:xfrm>
            <a:off x="622300" y="914265"/>
            <a:ext cx="11049000" cy="631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67" b="1" dirty="0" err="1">
                <a:latin typeface="UTM Avo" panose="02040603050506020204" pitchFamily="18" charset="0"/>
                <a:cs typeface="Arial" pitchFamily="34" charset="0"/>
              </a:rPr>
              <a:t>Bài</a:t>
            </a:r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 6: </a:t>
            </a:r>
            <a:r>
              <a:rPr lang="en-US" sz="2667" b="1" dirty="0" err="1">
                <a:latin typeface="UTM Avo" panose="02040603050506020204" pitchFamily="18" charset="0"/>
                <a:cs typeface="Arial" pitchFamily="34" charset="0"/>
              </a:rPr>
              <a:t>Thực</a:t>
            </a:r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b="1" dirty="0" err="1">
                <a:latin typeface="UTM Avo" panose="02040603050506020204" pitchFamily="18" charset="0"/>
                <a:cs typeface="Arial" pitchFamily="34" charset="0"/>
              </a:rPr>
              <a:t>hành</a:t>
            </a:r>
            <a:endParaRPr lang="en-US" sz="2667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622300" y="2014617"/>
            <a:ext cx="1816100" cy="60158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Yêu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cầu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90749" y="2921000"/>
            <a:ext cx="3607435" cy="35052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7E8F33F-5B7D-338C-EF66-B49EBFCF5C59}"/>
              </a:ext>
            </a:extLst>
          </p:cNvPr>
          <p:cNvGrpSpPr/>
          <p:nvPr/>
        </p:nvGrpSpPr>
        <p:grpSpPr>
          <a:xfrm>
            <a:off x="4345969" y="3349375"/>
            <a:ext cx="7572053" cy="3256908"/>
            <a:chOff x="4345969" y="3349375"/>
            <a:chExt cx="7572053" cy="325690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13562D3-DFEB-8EAF-9557-E67700FA83EA}"/>
                </a:ext>
              </a:extLst>
            </p:cNvPr>
            <p:cNvSpPr/>
            <p:nvPr/>
          </p:nvSpPr>
          <p:spPr>
            <a:xfrm>
              <a:off x="4345969" y="3349375"/>
              <a:ext cx="7572053" cy="325690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495800" y="3429000"/>
              <a:ext cx="7366000" cy="3094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81019" indent="-381019"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Quan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sát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mẫu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,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phân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tích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và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nói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về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bạn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nhỏ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trong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bức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tranh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đã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dùng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dây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để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căng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được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hai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hình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chữ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nhật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.</a:t>
              </a:r>
            </a:p>
            <a:p>
              <a:pPr marL="381019" indent="-381019"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Hai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hình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chữ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nhật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này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có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chu vi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và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diện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tích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như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thế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nào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22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033735" y="53700"/>
            <a:ext cx="1145065" cy="110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468E594-E454-D05D-B63B-A16D2E8257E2}"/>
              </a:ext>
            </a:extLst>
          </p:cNvPr>
          <p:cNvSpPr/>
          <p:nvPr/>
        </p:nvSpPr>
        <p:spPr>
          <a:xfrm>
            <a:off x="2589088" y="2034282"/>
            <a:ext cx="5763802" cy="30514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0" i="0" dirty="0">
                <a:solidFill>
                  <a:srgbClr val="000000"/>
                </a:solidFill>
                <a:effectLst/>
              </a:rPr>
              <a:t>Qua bài học hôm nay, các em biết thêm được điều gì?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A24E5D-5AAC-30B9-86E1-0D2754A342A2}"/>
              </a:ext>
            </a:extLst>
          </p:cNvPr>
          <p:cNvSpPr txBox="1"/>
          <p:nvPr/>
        </p:nvSpPr>
        <p:spPr>
          <a:xfrm>
            <a:off x="2781728" y="2436609"/>
            <a:ext cx="54684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000000"/>
                </a:solidFill>
                <a:effectLst/>
                <a:latin typeface="+mn-lt"/>
              </a:rPr>
              <a:t>Các em đã được học cách tính diện tích hình vuông, diện tích hình chữ nhật. Theo em, điều đó có thể ứng dụng trong cuộc sống như thế nào?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D96F43-4E18-4414-7299-9C8CCE7929C6}"/>
              </a:ext>
            </a:extLst>
          </p:cNvPr>
          <p:cNvSpPr txBox="1"/>
          <p:nvPr/>
        </p:nvSpPr>
        <p:spPr>
          <a:xfrm>
            <a:off x="2504661" y="1152939"/>
            <a:ext cx="6440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+mn-lt"/>
              </a:rPr>
              <a:t>HƯỚNG DẪN VỀ NHÀ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9B8D8D6-8B20-9ED7-39DB-867AE4A4D4FC}"/>
              </a:ext>
            </a:extLst>
          </p:cNvPr>
          <p:cNvSpPr/>
          <p:nvPr/>
        </p:nvSpPr>
        <p:spPr>
          <a:xfrm>
            <a:off x="2504661" y="2451653"/>
            <a:ext cx="5963478" cy="31010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i="0" dirty="0" err="1">
                <a:solidFill>
                  <a:srgbClr val="000000"/>
                </a:solidFill>
                <a:effectLst/>
              </a:rPr>
              <a:t>Ôn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lại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cách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tính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diện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tích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hình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chữ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nhật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diện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tích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hình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vuông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637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DB704AF-E178-880D-C95E-AE2A7E05DA6F}"/>
              </a:ext>
            </a:extLst>
          </p:cNvPr>
          <p:cNvGrpSpPr/>
          <p:nvPr/>
        </p:nvGrpSpPr>
        <p:grpSpPr>
          <a:xfrm>
            <a:off x="4583323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8A43AD68-F98D-AE7C-53E4-4E6071BC0D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577DDA1-4082-D328-4801-8BFCA4DC568B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7F0D54-B65E-6BA3-06C1-B63951AD2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417" y="3753145"/>
            <a:ext cx="2622541" cy="2622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FDD4CA-A9E1-452B-BFCA-22D90E773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EB0ED45-D362-47E6-9B9E-8C079FD46C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7559">
            <a:off x="4931412" y="-441728"/>
            <a:ext cx="8304936" cy="8304936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73CD59DB-4B97-4529-990F-B877A9AC8E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723" y="1709661"/>
            <a:ext cx="6529382" cy="243251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A950A63E-AF72-41C5-AED0-2D55950409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444" y="1256220"/>
            <a:ext cx="2085013" cy="999831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6DD72B97-8F2B-4723-9F67-FD81B5B68E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7217" y="1286700"/>
            <a:ext cx="2093932" cy="973649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777F623B-A4E0-4946-935C-4F7F0101F1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439" y="1953521"/>
            <a:ext cx="6059949" cy="1944793"/>
          </a:xfrm>
          <a:prstGeom prst="rect">
            <a:avLst/>
          </a:prstGeom>
        </p:spPr>
      </p:pic>
      <p:sp>
        <p:nvSpPr>
          <p:cNvPr id="96" name="Rectangle: Rounded Corners 95">
            <a:hlinkClick r:id="rId10" action="ppaction://hlinksldjump"/>
            <a:extLst>
              <a:ext uri="{FF2B5EF4-FFF2-40B4-BE49-F238E27FC236}">
                <a16:creationId xmlns:a16="http://schemas.microsoft.com/office/drawing/2014/main" id="{24A388B0-06EB-4CBA-A3CA-75F080F1F933}"/>
              </a:ext>
            </a:extLst>
          </p:cNvPr>
          <p:cNvSpPr/>
          <p:nvPr/>
        </p:nvSpPr>
        <p:spPr>
          <a:xfrm>
            <a:off x="2133600" y="4570217"/>
            <a:ext cx="2456961" cy="838200"/>
          </a:xfrm>
          <a:prstGeom prst="round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97" name="TextBox 96">
            <a:hlinkClick r:id="rId10" action="ppaction://hlinksldjump"/>
            <a:extLst>
              <a:ext uri="{FF2B5EF4-FFF2-40B4-BE49-F238E27FC236}">
                <a16:creationId xmlns:a16="http://schemas.microsoft.com/office/drawing/2014/main" id="{EF9E5127-919F-42DC-BDBE-231121A785A3}"/>
              </a:ext>
            </a:extLst>
          </p:cNvPr>
          <p:cNvSpPr txBox="1"/>
          <p:nvPr/>
        </p:nvSpPr>
        <p:spPr>
          <a:xfrm>
            <a:off x="2718762" y="4731534"/>
            <a:ext cx="128663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đầu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pic>
        <p:nvPicPr>
          <p:cNvPr id="98" name="ChuongCam - 9Slide.vn">
            <a:extLst>
              <a:ext uri="{FF2B5EF4-FFF2-40B4-BE49-F238E27FC236}">
                <a16:creationId xmlns:a16="http://schemas.microsoft.com/office/drawing/2014/main" id="{60FDDF12-4068-4DC9-8EC1-C3DBBF0745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47162" y="4539688"/>
            <a:ext cx="942571" cy="868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CCB511-A11A-3B41-8718-242285B1A8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3813" y="4887"/>
            <a:ext cx="738328" cy="82329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6285536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FC307E2-8C84-4E25-BF45-1D7184DA588B}"/>
              </a:ext>
            </a:extLst>
          </p:cNvPr>
          <p:cNvGrpSpPr/>
          <p:nvPr/>
        </p:nvGrpSpPr>
        <p:grpSpPr>
          <a:xfrm>
            <a:off x="1982578" y="246435"/>
            <a:ext cx="9961727" cy="2554445"/>
            <a:chOff x="1982578" y="246435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C514F8ED-55A3-41ED-A6BF-C88625750094}"/>
                </a:ext>
              </a:extLst>
            </p:cNvPr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50FEC41-C2F6-D8CE-9AB8-F18328912F04}"/>
              </a:ext>
            </a:extLst>
          </p:cNvPr>
          <p:cNvGrpSpPr/>
          <p:nvPr/>
        </p:nvGrpSpPr>
        <p:grpSpPr>
          <a:xfrm>
            <a:off x="1982578" y="3454833"/>
            <a:ext cx="8401756" cy="2723030"/>
            <a:chOff x="1982578" y="3454833"/>
            <a:chExt cx="8401756" cy="272303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CE7BFBB-E9FD-4291-9D1E-392C32762D78}"/>
                </a:ext>
              </a:extLst>
            </p:cNvPr>
            <p:cNvGrpSpPr/>
            <p:nvPr/>
          </p:nvGrpSpPr>
          <p:grpSpPr>
            <a:xfrm>
              <a:off x="2620795" y="3454833"/>
              <a:ext cx="7763539" cy="2723030"/>
              <a:chOff x="838201" y="4933892"/>
              <a:chExt cx="5105398" cy="1790698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08147DBC-1562-4B7B-955E-9A5ECFE3642B}"/>
                  </a:ext>
                </a:extLst>
              </p:cNvPr>
              <p:cNvGrpSpPr/>
              <p:nvPr/>
            </p:nvGrpSpPr>
            <p:grpSpPr>
              <a:xfrm>
                <a:off x="838201" y="4933892"/>
                <a:ext cx="5105398" cy="1790698"/>
                <a:chOff x="838202" y="2438400"/>
                <a:chExt cx="5105398" cy="2057398"/>
              </a:xfrm>
            </p:grpSpPr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6C5F18D1-233E-459F-A9A1-3C785C7DC119}"/>
                    </a:ext>
                  </a:extLst>
                </p:cNvPr>
                <p:cNvSpPr/>
                <p:nvPr/>
              </p:nvSpPr>
              <p:spPr>
                <a:xfrm>
                  <a:off x="838202" y="2438400"/>
                  <a:ext cx="5105398" cy="205739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C3D90569-2038-4699-AD4F-2466D4AF519B}"/>
                    </a:ext>
                  </a:extLst>
                </p:cNvPr>
                <p:cNvSpPr/>
                <p:nvPr/>
              </p:nvSpPr>
              <p:spPr>
                <a:xfrm>
                  <a:off x="951776" y="2493246"/>
                  <a:ext cx="4876800" cy="1905000"/>
                </a:xfrm>
                <a:prstGeom prst="roundRect">
                  <a:avLst/>
                </a:prstGeom>
                <a:solidFill>
                  <a:srgbClr val="00CF7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Rectangle: Rounded Corners 123">
                    <a:extLst>
                      <a:ext uri="{FF2B5EF4-FFF2-40B4-BE49-F238E27FC236}">
                        <a16:creationId xmlns:a16="http://schemas.microsoft.com/office/drawing/2014/main" id="{6367453D-420B-4D30-B207-A57CC4372B2A}"/>
                      </a:ext>
                    </a:extLst>
                  </p:cNvPr>
                  <p:cNvSpPr/>
                  <p:nvPr/>
                </p:nvSpPr>
                <p:spPr>
                  <a:xfrm>
                    <a:off x="1314172" y="4981628"/>
                    <a:ext cx="4303215" cy="1653739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2800" b="0" i="0" dirty="0" err="1">
                        <a:solidFill>
                          <a:srgbClr val="000000"/>
                        </a:solidFill>
                        <a:effectLst/>
                      </a:rPr>
                      <a:t>Diện</a:t>
                    </a:r>
                    <a:r>
                      <a:rPr lang="en-US" sz="2800" b="0" i="0" dirty="0">
                        <a:solidFill>
                          <a:srgbClr val="000000"/>
                        </a:solidFill>
                        <a:effectLst/>
                      </a:rPr>
                      <a:t> </a:t>
                    </a:r>
                    <a:r>
                      <a:rPr lang="en-US" sz="2800" b="0" i="0" dirty="0" err="1">
                        <a:solidFill>
                          <a:srgbClr val="000000"/>
                        </a:solidFill>
                        <a:effectLst/>
                      </a:rPr>
                      <a:t>tích</a:t>
                    </a:r>
                    <a:r>
                      <a:rPr lang="en-US" sz="2800" b="0" i="0" dirty="0">
                        <a:solidFill>
                          <a:srgbClr val="000000"/>
                        </a:solidFill>
                        <a:effectLst/>
                      </a:rPr>
                      <a:t> </a:t>
                    </a:r>
                    <a:r>
                      <a:rPr lang="en-US" sz="2800" b="0" i="0" dirty="0" err="1">
                        <a:solidFill>
                          <a:srgbClr val="000000"/>
                        </a:solidFill>
                        <a:effectLst/>
                      </a:rPr>
                      <a:t>hình</a:t>
                    </a:r>
                    <a:r>
                      <a:rPr lang="en-US" sz="2800" b="0" i="0" dirty="0">
                        <a:solidFill>
                          <a:srgbClr val="000000"/>
                        </a:solidFill>
                        <a:effectLst/>
                      </a:rPr>
                      <a:t> </a:t>
                    </a:r>
                    <a:r>
                      <a:rPr lang="en-US" sz="2800" b="0" i="0" dirty="0" err="1">
                        <a:solidFill>
                          <a:srgbClr val="000000"/>
                        </a:solidFill>
                        <a:effectLst/>
                      </a:rPr>
                      <a:t>vuông</a:t>
                    </a:r>
                    <a:r>
                      <a:rPr lang="en-US" sz="2800" b="0" i="0" dirty="0">
                        <a:solidFill>
                          <a:srgbClr val="000000"/>
                        </a:solidFill>
                        <a:effectLst/>
                      </a:rPr>
                      <a:t> </a:t>
                    </a:r>
                    <a:r>
                      <a:rPr lang="en-US" sz="2800" b="0" i="0" dirty="0" err="1">
                        <a:solidFill>
                          <a:srgbClr val="000000"/>
                        </a:solidFill>
                        <a:effectLst/>
                      </a:rPr>
                      <a:t>là</a:t>
                    </a:r>
                    <a:r>
                      <a:rPr lang="en-US" sz="2800" b="0" i="0" dirty="0">
                        <a:solidFill>
                          <a:srgbClr val="000000"/>
                        </a:solidFill>
                        <a:effectLst/>
                      </a:rPr>
                      <a:t>: </a:t>
                    </a:r>
                  </a:p>
                  <a:p>
                    <a:pPr lvl="0" algn="ctr">
                      <a:buClrTx/>
                      <a:defRPr/>
                    </a:pPr>
                    <a:r>
                      <a:rPr lang="en-US" sz="2800" b="0" i="0" dirty="0">
                        <a:solidFill>
                          <a:srgbClr val="000000"/>
                        </a:solidFill>
                        <a:effectLst/>
                      </a:rPr>
                      <a:t>7 </a:t>
                    </a:r>
                    <a:r>
                      <a:rPr lang="en-US" sz="2800" b="0" i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×</a:t>
                    </a:r>
                    <a:r>
                      <a:rPr lang="en-US" sz="2800" b="0" i="0" dirty="0">
                        <a:solidFill>
                          <a:srgbClr val="000000"/>
                        </a:solidFill>
                        <a:effectLst/>
                      </a:rPr>
                      <a:t> 7 </a:t>
                    </a:r>
                    <a:r>
                      <a:rPr lang="en-US" sz="28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=</a:t>
                    </a:r>
                    <a:r>
                      <a:rPr lang="en-US" sz="2800" b="0" i="0" dirty="0">
                        <a:solidFill>
                          <a:srgbClr val="000000"/>
                        </a:solidFill>
                        <a:effectLst/>
                      </a:rPr>
                      <a:t> 49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c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</m:t>
                            </m:r>
                          </m:e>
                          <m:sup>
                            <m:r>
                              <a:rPr kumimoji="0" lang="en-US" sz="28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oMath>
                    </a14:m>
                    <a:endParaRPr kumimoji="0" lang="en-US" sz="2800" b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24" name="Rectangle: Rounded Corners 123">
                    <a:extLst>
                      <a:ext uri="{FF2B5EF4-FFF2-40B4-BE49-F238E27FC236}">
                        <a16:creationId xmlns:a16="http://schemas.microsoft.com/office/drawing/2014/main" id="{6367453D-420B-4D30-B207-A57CC4372B2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4172" y="4981628"/>
                    <a:ext cx="4303215" cy="1653739"/>
                  </a:xfrm>
                  <a:prstGeom prst="round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16" name="ChuongLa - 9Slide.vn">
              <a:extLst>
                <a:ext uri="{FF2B5EF4-FFF2-40B4-BE49-F238E27FC236}">
                  <a16:creationId xmlns:a16="http://schemas.microsoft.com/office/drawing/2014/main" id="{C86FD277-D7C1-4175-9CE8-89B100B9D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82578" y="4137479"/>
              <a:ext cx="1322947" cy="1219306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242" y="314152"/>
            <a:ext cx="1548518" cy="2383743"/>
          </a:xfrm>
          <a:prstGeom prst="rect">
            <a:avLst/>
          </a:prstGeom>
        </p:spPr>
      </p:pic>
      <p:sp>
        <p:nvSpPr>
          <p:cNvPr id="176" name="Rectangle 175">
            <a:extLst>
              <a:ext uri="{FF2B5EF4-FFF2-40B4-BE49-F238E27FC236}">
                <a16:creationId xmlns:a16="http://schemas.microsoft.com/office/drawing/2014/main" id="{FEBC9727-642B-4069-9B82-94764A0B5B6F}"/>
              </a:ext>
            </a:extLst>
          </p:cNvPr>
          <p:cNvSpPr/>
          <p:nvPr/>
        </p:nvSpPr>
        <p:spPr>
          <a:xfrm>
            <a:off x="3823291" y="7274557"/>
            <a:ext cx="3848100" cy="2129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Sau khi HS trả lời xong, thầy cô nhấp chuột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hoặc phím -&gt; để đến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 hỏi tiếp theo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7981C4-64D6-937D-6639-FCABC6DFED05}"/>
              </a:ext>
            </a:extLst>
          </p:cNvPr>
          <p:cNvSpPr txBox="1"/>
          <p:nvPr/>
        </p:nvSpPr>
        <p:spPr>
          <a:xfrm>
            <a:off x="3133156" y="1178546"/>
            <a:ext cx="105634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+mn-lt"/>
              </a:rPr>
              <a:t>Tính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diện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tích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hình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vuông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có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cạnh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là</a:t>
            </a:r>
            <a:r>
              <a:rPr lang="en-US" sz="2800" dirty="0">
                <a:latin typeface="+mn-lt"/>
              </a:rPr>
              <a:t> 7 cm.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A90E8-FD9E-80C9-62A8-B847570E83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3813" y="4887"/>
            <a:ext cx="738328" cy="82329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4474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FC307E2-8C84-4E25-BF45-1D7184DA588B}"/>
              </a:ext>
            </a:extLst>
          </p:cNvPr>
          <p:cNvGrpSpPr/>
          <p:nvPr/>
        </p:nvGrpSpPr>
        <p:grpSpPr>
          <a:xfrm>
            <a:off x="1982578" y="246435"/>
            <a:ext cx="9961727" cy="2554445"/>
            <a:chOff x="1982578" y="246435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C514F8ED-55A3-41ED-A6BF-C88625750094}"/>
                </a:ext>
              </a:extLst>
            </p:cNvPr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50FEC41-C2F6-D8CE-9AB8-F18328912F04}"/>
              </a:ext>
            </a:extLst>
          </p:cNvPr>
          <p:cNvGrpSpPr/>
          <p:nvPr/>
        </p:nvGrpSpPr>
        <p:grpSpPr>
          <a:xfrm>
            <a:off x="1982578" y="3454833"/>
            <a:ext cx="8401756" cy="2723030"/>
            <a:chOff x="1982578" y="3454833"/>
            <a:chExt cx="8401756" cy="272303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CE7BFBB-E9FD-4291-9D1E-392C32762D78}"/>
                </a:ext>
              </a:extLst>
            </p:cNvPr>
            <p:cNvGrpSpPr/>
            <p:nvPr/>
          </p:nvGrpSpPr>
          <p:grpSpPr>
            <a:xfrm>
              <a:off x="2620795" y="3454833"/>
              <a:ext cx="7763539" cy="2723030"/>
              <a:chOff x="838201" y="4933892"/>
              <a:chExt cx="5105398" cy="1790698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08147DBC-1562-4B7B-955E-9A5ECFE3642B}"/>
                  </a:ext>
                </a:extLst>
              </p:cNvPr>
              <p:cNvGrpSpPr/>
              <p:nvPr/>
            </p:nvGrpSpPr>
            <p:grpSpPr>
              <a:xfrm>
                <a:off x="838201" y="4933892"/>
                <a:ext cx="5105398" cy="1790698"/>
                <a:chOff x="838202" y="2438400"/>
                <a:chExt cx="5105398" cy="2057398"/>
              </a:xfrm>
            </p:grpSpPr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6C5F18D1-233E-459F-A9A1-3C785C7DC119}"/>
                    </a:ext>
                  </a:extLst>
                </p:cNvPr>
                <p:cNvSpPr/>
                <p:nvPr/>
              </p:nvSpPr>
              <p:spPr>
                <a:xfrm>
                  <a:off x="838202" y="2438400"/>
                  <a:ext cx="5105398" cy="205739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C3D90569-2038-4699-AD4F-2466D4AF519B}"/>
                    </a:ext>
                  </a:extLst>
                </p:cNvPr>
                <p:cNvSpPr/>
                <p:nvPr/>
              </p:nvSpPr>
              <p:spPr>
                <a:xfrm>
                  <a:off x="952501" y="2514599"/>
                  <a:ext cx="4876800" cy="1905000"/>
                </a:xfrm>
                <a:prstGeom prst="roundRect">
                  <a:avLst/>
                </a:prstGeom>
                <a:solidFill>
                  <a:srgbClr val="00CF7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6367453D-420B-4D30-B207-A57CC4372B2A}"/>
                  </a:ext>
                </a:extLst>
              </p:cNvPr>
              <p:cNvSpPr/>
              <p:nvPr/>
            </p:nvSpPr>
            <p:spPr>
              <a:xfrm>
                <a:off x="1314172" y="4981628"/>
                <a:ext cx="4303215" cy="165373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0" i="0" dirty="0">
                    <a:solidFill>
                      <a:srgbClr val="000000"/>
                    </a:solidFill>
                    <a:effectLst/>
                  </a:rPr>
                  <a:t>Chu vi </a:t>
                </a:r>
                <a:r>
                  <a:rPr lang="en-US" sz="2800" b="0" i="0" dirty="0" err="1">
                    <a:solidFill>
                      <a:srgbClr val="000000"/>
                    </a:solidFill>
                    <a:effectLst/>
                  </a:rPr>
                  <a:t>hình</a:t>
                </a:r>
                <a:r>
                  <a:rPr lang="en-US" sz="2800" b="0" i="0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US" sz="2800" b="0" i="0" dirty="0" err="1">
                    <a:solidFill>
                      <a:srgbClr val="000000"/>
                    </a:solidFill>
                    <a:effectLst/>
                  </a:rPr>
                  <a:t>vuông</a:t>
                </a:r>
                <a:r>
                  <a:rPr lang="en-US" sz="2800" b="0" i="0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US" sz="2800" b="0" i="0" dirty="0" err="1">
                    <a:solidFill>
                      <a:srgbClr val="000000"/>
                    </a:solidFill>
                    <a:effectLst/>
                  </a:rPr>
                  <a:t>là</a:t>
                </a:r>
                <a:r>
                  <a:rPr lang="en-US" sz="2800" b="0" i="0" dirty="0">
                    <a:solidFill>
                      <a:srgbClr val="000000"/>
                    </a:solidFill>
                    <a:effectLst/>
                  </a:rPr>
                  <a:t>: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0" i="0" dirty="0">
                    <a:solidFill>
                      <a:srgbClr val="000000"/>
                    </a:solidFill>
                    <a:effectLst/>
                  </a:rPr>
                  <a:t>7 </a:t>
                </a:r>
                <a:r>
                  <a:rPr lang="en-US" sz="28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×</a:t>
                </a:r>
                <a:r>
                  <a:rPr lang="en-US" sz="2800" b="0" i="0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</a:rPr>
                  <a:t>4 </a:t>
                </a:r>
                <a:r>
                  <a:rPr lang="en-US" sz="28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800" b="0" i="0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</a:rPr>
                  <a:t>28</a:t>
                </a:r>
                <a:r>
                  <a:rPr lang="en-US" sz="28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cm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pic>
          <p:nvPicPr>
            <p:cNvPr id="116" name="ChuongLa - 9Slide.vn">
              <a:extLst>
                <a:ext uri="{FF2B5EF4-FFF2-40B4-BE49-F238E27FC236}">
                  <a16:creationId xmlns:a16="http://schemas.microsoft.com/office/drawing/2014/main" id="{C86FD277-D7C1-4175-9CE8-89B100B9D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82578" y="4137479"/>
              <a:ext cx="1322947" cy="1219306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42" y="314152"/>
            <a:ext cx="1548518" cy="2383743"/>
          </a:xfrm>
          <a:prstGeom prst="rect">
            <a:avLst/>
          </a:prstGeom>
        </p:spPr>
      </p:pic>
      <p:sp>
        <p:nvSpPr>
          <p:cNvPr id="176" name="Rectangle 175">
            <a:extLst>
              <a:ext uri="{FF2B5EF4-FFF2-40B4-BE49-F238E27FC236}">
                <a16:creationId xmlns:a16="http://schemas.microsoft.com/office/drawing/2014/main" id="{FEBC9727-642B-4069-9B82-94764A0B5B6F}"/>
              </a:ext>
            </a:extLst>
          </p:cNvPr>
          <p:cNvSpPr/>
          <p:nvPr/>
        </p:nvSpPr>
        <p:spPr>
          <a:xfrm>
            <a:off x="3823291" y="7274557"/>
            <a:ext cx="3848100" cy="2129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Sau khi HS trả lời xong, thầy cô nhấp chuột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hoặc phím -&gt; để đến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 hỏi tiếp theo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7981C4-64D6-937D-6639-FCABC6DFED05}"/>
              </a:ext>
            </a:extLst>
          </p:cNvPr>
          <p:cNvSpPr txBox="1"/>
          <p:nvPr/>
        </p:nvSpPr>
        <p:spPr>
          <a:xfrm>
            <a:off x="3133156" y="1178546"/>
            <a:ext cx="105634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+mn-lt"/>
              </a:rPr>
              <a:t>Tính</a:t>
            </a:r>
            <a:r>
              <a:rPr lang="en-US" sz="2800" dirty="0">
                <a:latin typeface="+mn-lt"/>
              </a:rPr>
              <a:t> chu vi </a:t>
            </a:r>
            <a:r>
              <a:rPr lang="en-US" sz="2800" dirty="0" err="1">
                <a:latin typeface="+mn-lt"/>
              </a:rPr>
              <a:t>hình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vuông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có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cạnh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là</a:t>
            </a:r>
            <a:r>
              <a:rPr lang="en-US" sz="2800" dirty="0">
                <a:latin typeface="+mn-lt"/>
              </a:rPr>
              <a:t> 7 cm.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6036D3-3B17-8359-8D43-C4FB5D830D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3813" y="4887"/>
            <a:ext cx="738328" cy="82329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8014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FC307E2-8C84-4E25-BF45-1D7184DA588B}"/>
              </a:ext>
            </a:extLst>
          </p:cNvPr>
          <p:cNvGrpSpPr/>
          <p:nvPr/>
        </p:nvGrpSpPr>
        <p:grpSpPr>
          <a:xfrm>
            <a:off x="1982578" y="246435"/>
            <a:ext cx="9961727" cy="2554445"/>
            <a:chOff x="1982578" y="246435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C514F8ED-55A3-41ED-A6BF-C88625750094}"/>
                </a:ext>
              </a:extLst>
            </p:cNvPr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242" y="314152"/>
            <a:ext cx="1548518" cy="2383743"/>
          </a:xfrm>
          <a:prstGeom prst="rect">
            <a:avLst/>
          </a:prstGeom>
        </p:spPr>
      </p:pic>
      <p:sp>
        <p:nvSpPr>
          <p:cNvPr id="176" name="Rectangle 175">
            <a:extLst>
              <a:ext uri="{FF2B5EF4-FFF2-40B4-BE49-F238E27FC236}">
                <a16:creationId xmlns:a16="http://schemas.microsoft.com/office/drawing/2014/main" id="{FEBC9727-642B-4069-9B82-94764A0B5B6F}"/>
              </a:ext>
            </a:extLst>
          </p:cNvPr>
          <p:cNvSpPr/>
          <p:nvPr/>
        </p:nvSpPr>
        <p:spPr>
          <a:xfrm>
            <a:off x="3823291" y="7274557"/>
            <a:ext cx="3848100" cy="2129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Sau khi HS trả lời xong, thầy cô nhấp chuột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hoặc phím -&gt; để đến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 hỏi tiếp theo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7981C4-64D6-937D-6639-FCABC6DFED05}"/>
              </a:ext>
            </a:extLst>
          </p:cNvPr>
          <p:cNvSpPr txBox="1"/>
          <p:nvPr/>
        </p:nvSpPr>
        <p:spPr>
          <a:xfrm>
            <a:off x="2538863" y="1024161"/>
            <a:ext cx="88491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Tính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chu vi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hình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chữ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nhật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chiều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dài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là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6 cm,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chiều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rộng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là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3 cm.</a:t>
            </a:r>
            <a:endParaRPr lang="en-US" sz="2800" dirty="0">
              <a:latin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231740-C81D-211B-4C34-C15B7EE64908}"/>
              </a:ext>
            </a:extLst>
          </p:cNvPr>
          <p:cNvGrpSpPr/>
          <p:nvPr/>
        </p:nvGrpSpPr>
        <p:grpSpPr>
          <a:xfrm>
            <a:off x="1982578" y="3454833"/>
            <a:ext cx="8401756" cy="2723030"/>
            <a:chOff x="1982578" y="3454833"/>
            <a:chExt cx="8401756" cy="272303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50FEC41-C2F6-D8CE-9AB8-F18328912F04}"/>
                </a:ext>
              </a:extLst>
            </p:cNvPr>
            <p:cNvGrpSpPr/>
            <p:nvPr/>
          </p:nvGrpSpPr>
          <p:grpSpPr>
            <a:xfrm>
              <a:off x="1982578" y="3454833"/>
              <a:ext cx="8401756" cy="2723030"/>
              <a:chOff x="1982578" y="3454833"/>
              <a:chExt cx="8401756" cy="272303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CE7BFBB-E9FD-4291-9D1E-392C32762D78}"/>
                  </a:ext>
                </a:extLst>
              </p:cNvPr>
              <p:cNvGrpSpPr/>
              <p:nvPr/>
            </p:nvGrpSpPr>
            <p:grpSpPr>
              <a:xfrm>
                <a:off x="2620795" y="3454833"/>
                <a:ext cx="7763539" cy="2723030"/>
                <a:chOff x="838201" y="4933892"/>
                <a:chExt cx="5105398" cy="1790698"/>
              </a:xfrm>
            </p:grpSpPr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08147DBC-1562-4B7B-955E-9A5ECFE3642B}"/>
                    </a:ext>
                  </a:extLst>
                </p:cNvPr>
                <p:cNvGrpSpPr/>
                <p:nvPr/>
              </p:nvGrpSpPr>
              <p:grpSpPr>
                <a:xfrm>
                  <a:off x="838201" y="4933892"/>
                  <a:ext cx="5105398" cy="1790698"/>
                  <a:chOff x="838202" y="2438400"/>
                  <a:chExt cx="5105398" cy="2057398"/>
                </a:xfrm>
              </p:grpSpPr>
              <p:sp>
                <p:nvSpPr>
                  <p:cNvPr id="42" name="Rectangle: Rounded Corners 41">
                    <a:extLst>
                      <a:ext uri="{FF2B5EF4-FFF2-40B4-BE49-F238E27FC236}">
                        <a16:creationId xmlns:a16="http://schemas.microsoft.com/office/drawing/2014/main" id="{6C5F18D1-233E-459F-A9A1-3C785C7DC119}"/>
                      </a:ext>
                    </a:extLst>
                  </p:cNvPr>
                  <p:cNvSpPr/>
                  <p:nvPr/>
                </p:nvSpPr>
                <p:spPr>
                  <a:xfrm>
                    <a:off x="838202" y="2438400"/>
                    <a:ext cx="5105398" cy="2057398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" name="Rectangle: Rounded Corners 42">
                    <a:extLst>
                      <a:ext uri="{FF2B5EF4-FFF2-40B4-BE49-F238E27FC236}">
                        <a16:creationId xmlns:a16="http://schemas.microsoft.com/office/drawing/2014/main" id="{C3D90569-2038-4699-AD4F-2466D4AF519B}"/>
                      </a:ext>
                    </a:extLst>
                  </p:cNvPr>
                  <p:cNvSpPr/>
                  <p:nvPr/>
                </p:nvSpPr>
                <p:spPr>
                  <a:xfrm>
                    <a:off x="952501" y="2514599"/>
                    <a:ext cx="4876800" cy="1905000"/>
                  </a:xfrm>
                  <a:prstGeom prst="roundRect">
                    <a:avLst/>
                  </a:prstGeom>
                  <a:solidFill>
                    <a:srgbClr val="00CF7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24" name="Rectangle: Rounded Corners 123">
                  <a:extLst>
                    <a:ext uri="{FF2B5EF4-FFF2-40B4-BE49-F238E27FC236}">
                      <a16:creationId xmlns:a16="http://schemas.microsoft.com/office/drawing/2014/main" id="{6367453D-420B-4D30-B207-A57CC4372B2A}"/>
                    </a:ext>
                  </a:extLst>
                </p:cNvPr>
                <p:cNvSpPr/>
                <p:nvPr/>
              </p:nvSpPr>
              <p:spPr>
                <a:xfrm>
                  <a:off x="1314172" y="4981628"/>
                  <a:ext cx="4303215" cy="165373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16" name="ChuongLa - 9Slide.vn">
                <a:extLst>
                  <a:ext uri="{FF2B5EF4-FFF2-40B4-BE49-F238E27FC236}">
                    <a16:creationId xmlns:a16="http://schemas.microsoft.com/office/drawing/2014/main" id="{C86FD277-D7C1-4175-9CE8-89B100B9D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82578" y="4137479"/>
                <a:ext cx="1322947" cy="1219306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5612A4D-863F-2973-1216-19846EDDBEA6}"/>
                </a:ext>
              </a:extLst>
            </p:cNvPr>
            <p:cNvSpPr txBox="1"/>
            <p:nvPr/>
          </p:nvSpPr>
          <p:spPr>
            <a:xfrm>
              <a:off x="3930129" y="4307750"/>
              <a:ext cx="4965296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+mn-lt"/>
                </a:rPr>
                <a:t>Chu vi </a:t>
              </a:r>
              <a:r>
                <a:rPr lang="en-US" sz="2800" dirty="0" err="1">
                  <a:latin typeface="+mn-lt"/>
                </a:rPr>
                <a:t>hình</a:t>
              </a:r>
              <a:r>
                <a:rPr lang="en-US" sz="2800" dirty="0">
                  <a:latin typeface="+mn-lt"/>
                </a:rPr>
                <a:t> </a:t>
              </a:r>
              <a:r>
                <a:rPr lang="en-US" sz="2800" dirty="0" err="1">
                  <a:latin typeface="+mn-lt"/>
                </a:rPr>
                <a:t>chữ</a:t>
              </a:r>
              <a:r>
                <a:rPr lang="en-US" sz="2800" dirty="0">
                  <a:latin typeface="+mn-lt"/>
                </a:rPr>
                <a:t> </a:t>
              </a:r>
              <a:r>
                <a:rPr lang="en-US" sz="2800" dirty="0" err="1">
                  <a:latin typeface="+mn-lt"/>
                </a:rPr>
                <a:t>nhật</a:t>
              </a:r>
              <a:r>
                <a:rPr lang="en-US" sz="2800" dirty="0">
                  <a:latin typeface="+mn-lt"/>
                </a:rPr>
                <a:t> </a:t>
              </a:r>
              <a:r>
                <a:rPr lang="en-US" sz="2800" dirty="0" err="1">
                  <a:latin typeface="+mn-lt"/>
                </a:rPr>
                <a:t>là</a:t>
              </a:r>
              <a:r>
                <a:rPr lang="en-US" sz="2800" dirty="0">
                  <a:latin typeface="+mn-lt"/>
                </a:rPr>
                <a:t>: </a:t>
              </a:r>
            </a:p>
            <a:p>
              <a:r>
                <a:rPr lang="en-US" sz="2800" dirty="0">
                  <a:latin typeface="+mn-lt"/>
                </a:rPr>
                <a:t>     (6 </a:t>
              </a:r>
              <a:r>
                <a:rPr lang="en-US" sz="28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+</a:t>
              </a:r>
              <a:r>
                <a:rPr lang="en-US" sz="2800" dirty="0">
                  <a:latin typeface="+mn-lt"/>
                </a:rPr>
                <a:t> 3) </a:t>
              </a:r>
              <a:r>
                <a:rPr lang="en-US" sz="28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×</a:t>
              </a:r>
              <a:r>
                <a:rPr lang="en-US" sz="2800" dirty="0">
                  <a:latin typeface="+mn-lt"/>
                </a:rPr>
                <a:t> 2 </a:t>
              </a:r>
              <a:r>
                <a:rPr lang="en-US" sz="28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=</a:t>
              </a:r>
              <a:r>
                <a:rPr lang="en-US" sz="2800" dirty="0">
                  <a:latin typeface="+mn-lt"/>
                </a:rPr>
                <a:t> 18 (cm)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F67A2B5-1831-7A89-6A67-DC7F1BAD9F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3813" y="4887"/>
            <a:ext cx="738328" cy="82329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9990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FC307E2-8C84-4E25-BF45-1D7184DA588B}"/>
              </a:ext>
            </a:extLst>
          </p:cNvPr>
          <p:cNvGrpSpPr/>
          <p:nvPr/>
        </p:nvGrpSpPr>
        <p:grpSpPr>
          <a:xfrm>
            <a:off x="1982578" y="246435"/>
            <a:ext cx="9961727" cy="2554445"/>
            <a:chOff x="1982578" y="246435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C514F8ED-55A3-41ED-A6BF-C88625750094}"/>
                </a:ext>
              </a:extLst>
            </p:cNvPr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50FEC41-C2F6-D8CE-9AB8-F18328912F04}"/>
              </a:ext>
            </a:extLst>
          </p:cNvPr>
          <p:cNvGrpSpPr/>
          <p:nvPr/>
        </p:nvGrpSpPr>
        <p:grpSpPr>
          <a:xfrm>
            <a:off x="1982578" y="3454833"/>
            <a:ext cx="8401756" cy="2723030"/>
            <a:chOff x="1982578" y="3454833"/>
            <a:chExt cx="8401756" cy="272303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CE7BFBB-E9FD-4291-9D1E-392C32762D78}"/>
                </a:ext>
              </a:extLst>
            </p:cNvPr>
            <p:cNvGrpSpPr/>
            <p:nvPr/>
          </p:nvGrpSpPr>
          <p:grpSpPr>
            <a:xfrm>
              <a:off x="2620795" y="3454833"/>
              <a:ext cx="7763539" cy="2723030"/>
              <a:chOff x="838201" y="4933892"/>
              <a:chExt cx="5105398" cy="1790698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08147DBC-1562-4B7B-955E-9A5ECFE3642B}"/>
                  </a:ext>
                </a:extLst>
              </p:cNvPr>
              <p:cNvGrpSpPr/>
              <p:nvPr/>
            </p:nvGrpSpPr>
            <p:grpSpPr>
              <a:xfrm>
                <a:off x="838201" y="4933892"/>
                <a:ext cx="5105398" cy="1790698"/>
                <a:chOff x="838202" y="2438400"/>
                <a:chExt cx="5105398" cy="2057398"/>
              </a:xfrm>
            </p:grpSpPr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6C5F18D1-233E-459F-A9A1-3C785C7DC119}"/>
                    </a:ext>
                  </a:extLst>
                </p:cNvPr>
                <p:cNvSpPr/>
                <p:nvPr/>
              </p:nvSpPr>
              <p:spPr>
                <a:xfrm>
                  <a:off x="838202" y="2438400"/>
                  <a:ext cx="5105398" cy="205739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C3D90569-2038-4699-AD4F-2466D4AF519B}"/>
                    </a:ext>
                  </a:extLst>
                </p:cNvPr>
                <p:cNvSpPr/>
                <p:nvPr/>
              </p:nvSpPr>
              <p:spPr>
                <a:xfrm>
                  <a:off x="952501" y="2514599"/>
                  <a:ext cx="4876800" cy="1905000"/>
                </a:xfrm>
                <a:prstGeom prst="roundRect">
                  <a:avLst/>
                </a:prstGeom>
                <a:solidFill>
                  <a:srgbClr val="00CF7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Rectangle: Rounded Corners 123">
                    <a:extLst>
                      <a:ext uri="{FF2B5EF4-FFF2-40B4-BE49-F238E27FC236}">
                        <a16:creationId xmlns:a16="http://schemas.microsoft.com/office/drawing/2014/main" id="{6367453D-420B-4D30-B207-A57CC4372B2A}"/>
                      </a:ext>
                    </a:extLst>
                  </p:cNvPr>
                  <p:cNvSpPr/>
                  <p:nvPr/>
                </p:nvSpPr>
                <p:spPr>
                  <a:xfrm>
                    <a:off x="1314172" y="4981628"/>
                    <a:ext cx="4303215" cy="1653739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2800" b="0" i="0" dirty="0" err="1">
                        <a:solidFill>
                          <a:srgbClr val="000000"/>
                        </a:solidFill>
                        <a:effectLst/>
                      </a:rPr>
                      <a:t>Diện</a:t>
                    </a:r>
                    <a:r>
                      <a:rPr lang="en-US" sz="2800" b="0" i="0" dirty="0">
                        <a:solidFill>
                          <a:srgbClr val="000000"/>
                        </a:solidFill>
                        <a:effectLst/>
                      </a:rPr>
                      <a:t> </a:t>
                    </a:r>
                    <a:r>
                      <a:rPr lang="en-US" sz="2800" b="0" i="0" dirty="0" err="1">
                        <a:solidFill>
                          <a:srgbClr val="000000"/>
                        </a:solidFill>
                        <a:effectLst/>
                      </a:rPr>
                      <a:t>tích</a:t>
                    </a:r>
                    <a:r>
                      <a:rPr lang="en-US" sz="2800" b="0" i="0" dirty="0">
                        <a:solidFill>
                          <a:srgbClr val="000000"/>
                        </a:solidFill>
                        <a:effectLst/>
                      </a:rPr>
                      <a:t> </a:t>
                    </a:r>
                    <a:r>
                      <a:rPr lang="en-US" sz="2800" b="0" i="0" dirty="0" err="1">
                        <a:solidFill>
                          <a:srgbClr val="000000"/>
                        </a:solidFill>
                        <a:effectLst/>
                      </a:rPr>
                      <a:t>hình</a:t>
                    </a:r>
                    <a:r>
                      <a:rPr lang="en-US" sz="2800" b="0" i="0" dirty="0">
                        <a:solidFill>
                          <a:srgbClr val="000000"/>
                        </a:solidFill>
                        <a:effectLst/>
                      </a:rPr>
                      <a:t> </a:t>
                    </a:r>
                    <a:r>
                      <a:rPr lang="en-US" sz="2800" dirty="0" err="1">
                        <a:solidFill>
                          <a:srgbClr val="000000"/>
                        </a:solidFill>
                      </a:rPr>
                      <a:t>chữ</a:t>
                    </a:r>
                    <a:r>
                      <a:rPr lang="en-US" sz="2800" dirty="0">
                        <a:solidFill>
                          <a:srgbClr val="000000"/>
                        </a:solidFill>
                      </a:rPr>
                      <a:t> </a:t>
                    </a:r>
                    <a:r>
                      <a:rPr lang="en-US" sz="2800" dirty="0" err="1">
                        <a:solidFill>
                          <a:srgbClr val="000000"/>
                        </a:solidFill>
                      </a:rPr>
                      <a:t>nhật</a:t>
                    </a:r>
                    <a:r>
                      <a:rPr lang="en-US" sz="2800" b="0" i="0" dirty="0">
                        <a:solidFill>
                          <a:srgbClr val="000000"/>
                        </a:solidFill>
                        <a:effectLst/>
                      </a:rPr>
                      <a:t> </a:t>
                    </a:r>
                    <a:r>
                      <a:rPr lang="en-US" sz="2800" b="0" i="0" dirty="0" err="1">
                        <a:solidFill>
                          <a:srgbClr val="000000"/>
                        </a:solidFill>
                        <a:effectLst/>
                      </a:rPr>
                      <a:t>là</a:t>
                    </a:r>
                    <a:r>
                      <a:rPr lang="en-US" sz="2800" b="0" i="0" dirty="0">
                        <a:solidFill>
                          <a:srgbClr val="000000"/>
                        </a:solidFill>
                        <a:effectLst/>
                      </a:rPr>
                      <a:t>: </a:t>
                    </a:r>
                  </a:p>
                  <a:p>
                    <a:pPr lvl="0" algn="ctr">
                      <a:buClrTx/>
                      <a:defRPr/>
                    </a:pPr>
                    <a:r>
                      <a:rPr lang="en-US" sz="2800" dirty="0">
                        <a:solidFill>
                          <a:srgbClr val="000000"/>
                        </a:solidFill>
                      </a:rPr>
                      <a:t>6</a:t>
                    </a:r>
                    <a:r>
                      <a:rPr lang="en-US" sz="2800" b="0" i="0" dirty="0">
                        <a:solidFill>
                          <a:srgbClr val="000000"/>
                        </a:solidFill>
                        <a:effectLst/>
                      </a:rPr>
                      <a:t> </a:t>
                    </a:r>
                    <a:r>
                      <a:rPr lang="en-US" sz="2800" b="0" i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×</a:t>
                    </a:r>
                    <a:r>
                      <a:rPr lang="en-US" sz="2800" b="0" i="0" dirty="0">
                        <a:solidFill>
                          <a:srgbClr val="000000"/>
                        </a:solidFill>
                        <a:effectLst/>
                      </a:rPr>
                      <a:t> 3 </a:t>
                    </a:r>
                    <a:r>
                      <a:rPr lang="en-US" sz="28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=</a:t>
                    </a:r>
                    <a:r>
                      <a:rPr lang="en-US" sz="2800" b="0" i="0" dirty="0">
                        <a:solidFill>
                          <a:srgbClr val="000000"/>
                        </a:solidFill>
                        <a:effectLst/>
                      </a:rPr>
                      <a:t> </a:t>
                    </a:r>
                    <a:r>
                      <a:rPr lang="en-US" sz="2800" dirty="0">
                        <a:solidFill>
                          <a:srgbClr val="000000"/>
                        </a:solidFill>
                      </a:rPr>
                      <a:t>18</a:t>
                    </a:r>
                    <a:r>
                      <a:rPr lang="en-US" sz="2800" b="0" i="0" dirty="0">
                        <a:solidFill>
                          <a:srgbClr val="000000"/>
                        </a:solidFill>
                        <a:effectLst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c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</m:t>
                            </m:r>
                          </m:e>
                          <m:sup>
                            <m:r>
                              <a:rPr kumimoji="0" lang="en-US" sz="28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oMath>
                    </a14:m>
                    <a:endParaRPr kumimoji="0" lang="en-US" sz="2800" b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24" name="Rectangle: Rounded Corners 123">
                    <a:extLst>
                      <a:ext uri="{FF2B5EF4-FFF2-40B4-BE49-F238E27FC236}">
                        <a16:creationId xmlns:a16="http://schemas.microsoft.com/office/drawing/2014/main" id="{6367453D-420B-4D30-B207-A57CC4372B2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4172" y="4981628"/>
                    <a:ext cx="4303215" cy="1653739"/>
                  </a:xfrm>
                  <a:prstGeom prst="round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16" name="ChuongLa - 9Slide.vn">
              <a:extLst>
                <a:ext uri="{FF2B5EF4-FFF2-40B4-BE49-F238E27FC236}">
                  <a16:creationId xmlns:a16="http://schemas.microsoft.com/office/drawing/2014/main" id="{C86FD277-D7C1-4175-9CE8-89B100B9D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82578" y="4137479"/>
              <a:ext cx="1322947" cy="1219306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242" y="314152"/>
            <a:ext cx="1548518" cy="2383743"/>
          </a:xfrm>
          <a:prstGeom prst="rect">
            <a:avLst/>
          </a:prstGeom>
        </p:spPr>
      </p:pic>
      <p:sp>
        <p:nvSpPr>
          <p:cNvPr id="176" name="Rectangle 175">
            <a:extLst>
              <a:ext uri="{FF2B5EF4-FFF2-40B4-BE49-F238E27FC236}">
                <a16:creationId xmlns:a16="http://schemas.microsoft.com/office/drawing/2014/main" id="{FEBC9727-642B-4069-9B82-94764A0B5B6F}"/>
              </a:ext>
            </a:extLst>
          </p:cNvPr>
          <p:cNvSpPr/>
          <p:nvPr/>
        </p:nvSpPr>
        <p:spPr>
          <a:xfrm>
            <a:off x="3823291" y="7274557"/>
            <a:ext cx="3848100" cy="2129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Sau khi HS trả lời xong, thầy cô nhấp chuột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hoặc phím -&gt; để đến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 hỏi tiếp theo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7981C4-64D6-937D-6639-FCABC6DFED05}"/>
              </a:ext>
            </a:extLst>
          </p:cNvPr>
          <p:cNvSpPr txBox="1"/>
          <p:nvPr/>
        </p:nvSpPr>
        <p:spPr>
          <a:xfrm>
            <a:off x="2620795" y="1024161"/>
            <a:ext cx="88402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+mn-lt"/>
              </a:rPr>
              <a:t>Tính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diện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tích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hình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chữ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nhật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có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chiều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dài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là</a:t>
            </a:r>
            <a:r>
              <a:rPr lang="en-US" sz="2800" dirty="0">
                <a:latin typeface="+mn-lt"/>
              </a:rPr>
              <a:t> 6 cm, </a:t>
            </a:r>
            <a:r>
              <a:rPr lang="en-US" sz="2800" dirty="0" err="1">
                <a:latin typeface="+mn-lt"/>
              </a:rPr>
              <a:t>chiều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rộng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là</a:t>
            </a:r>
            <a:r>
              <a:rPr lang="en-US" sz="2800" dirty="0">
                <a:latin typeface="+mn-lt"/>
              </a:rPr>
              <a:t> 3 cm.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784B63-2F01-08C1-2E92-6DB53F878C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3813" y="4887"/>
            <a:ext cx="738328" cy="82329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2083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EA0F81-6D24-BBFF-4D59-7801BB17F06D}"/>
              </a:ext>
            </a:extLst>
          </p:cNvPr>
          <p:cNvGrpSpPr/>
          <p:nvPr/>
        </p:nvGrpSpPr>
        <p:grpSpPr>
          <a:xfrm>
            <a:off x="4583323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91C057DE-69D2-DADA-172A-0A64355EA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98D906-3262-2AF1-795C-AB33D4A46F6B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355600" y="1882173"/>
            <a:ext cx="5867400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latin typeface="+mn-lt"/>
              </a:rPr>
              <a:t>Bài 4: </a:t>
            </a:r>
            <a:r>
              <a:rPr lang="en-US" sz="2400" dirty="0">
                <a:latin typeface="+mn-lt"/>
                <a:cs typeface="Arial" pitchFamily="34" charset="0"/>
              </a:rPr>
              <a:t>Quan </a:t>
            </a:r>
            <a:r>
              <a:rPr lang="en-US" sz="2400" dirty="0" err="1">
                <a:latin typeface="+mn-lt"/>
                <a:cs typeface="Arial" pitchFamily="34" charset="0"/>
              </a:rPr>
              <a:t>sát</a:t>
            </a:r>
            <a:r>
              <a:rPr lang="en-US" sz="2400" dirty="0"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latin typeface="+mn-lt"/>
                <a:cs typeface="Arial" pitchFamily="34" charset="0"/>
              </a:rPr>
              <a:t>sơ</a:t>
            </a:r>
            <a:r>
              <a:rPr lang="en-US" sz="2400" dirty="0"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latin typeface="+mn-lt"/>
                <a:cs typeface="Arial" pitchFamily="34" charset="0"/>
              </a:rPr>
              <a:t>đồ</a:t>
            </a:r>
            <a:r>
              <a:rPr lang="en-US" sz="2400" dirty="0"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latin typeface="+mn-lt"/>
                <a:cs typeface="Arial" pitchFamily="34" charset="0"/>
              </a:rPr>
              <a:t>các</a:t>
            </a:r>
            <a:r>
              <a:rPr lang="en-US" sz="2400" dirty="0"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latin typeface="+mn-lt"/>
                <a:cs typeface="Arial" pitchFamily="34" charset="0"/>
              </a:rPr>
              <a:t>phòng</a:t>
            </a:r>
            <a:r>
              <a:rPr lang="en-US" sz="2400" dirty="0"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latin typeface="+mn-lt"/>
                <a:cs typeface="Arial" pitchFamily="34" charset="0"/>
              </a:rPr>
              <a:t>của</a:t>
            </a:r>
            <a:r>
              <a:rPr lang="en-US" sz="2400" dirty="0"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latin typeface="+mn-lt"/>
                <a:cs typeface="Arial" pitchFamily="34" charset="0"/>
              </a:rPr>
              <a:t>một</a:t>
            </a:r>
            <a:r>
              <a:rPr lang="en-US" sz="2400" dirty="0"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latin typeface="+mn-lt"/>
                <a:cs typeface="Arial" pitchFamily="34" charset="0"/>
              </a:rPr>
              <a:t>trung</a:t>
            </a:r>
            <a:r>
              <a:rPr lang="en-US" sz="2400" dirty="0"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latin typeface="+mn-lt"/>
                <a:cs typeface="Arial" pitchFamily="34" charset="0"/>
              </a:rPr>
              <a:t>tâm</a:t>
            </a:r>
            <a:r>
              <a:rPr lang="en-US" sz="2400" dirty="0"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latin typeface="+mn-lt"/>
                <a:cs typeface="Arial" pitchFamily="34" charset="0"/>
              </a:rPr>
              <a:t>thể</a:t>
            </a:r>
            <a:r>
              <a:rPr lang="en-US" sz="2400" dirty="0"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latin typeface="+mn-lt"/>
                <a:cs typeface="Arial" pitchFamily="34" charset="0"/>
              </a:rPr>
              <a:t>dục</a:t>
            </a:r>
            <a:r>
              <a:rPr lang="en-US" sz="2400" dirty="0"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latin typeface="+mn-lt"/>
                <a:cs typeface="Arial" pitchFamily="34" charset="0"/>
              </a:rPr>
              <a:t>thẩm</a:t>
            </a:r>
            <a:r>
              <a:rPr lang="en-US" sz="2400" dirty="0"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latin typeface="+mn-lt"/>
                <a:cs typeface="Arial" pitchFamily="34" charset="0"/>
              </a:rPr>
              <a:t>mĩ</a:t>
            </a:r>
            <a:r>
              <a:rPr lang="en-US" sz="2400" dirty="0"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latin typeface="+mn-lt"/>
                <a:cs typeface="Arial" pitchFamily="34" charset="0"/>
              </a:rPr>
              <a:t>sau</a:t>
            </a:r>
            <a:r>
              <a:rPr lang="en-US" sz="2400" dirty="0"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latin typeface="+mn-lt"/>
                <a:cs typeface="Arial" pitchFamily="34" charset="0"/>
              </a:rPr>
              <a:t>và</a:t>
            </a:r>
            <a:r>
              <a:rPr lang="en-US" sz="2400" dirty="0"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latin typeface="+mn-lt"/>
                <a:cs typeface="Arial" pitchFamily="34" charset="0"/>
              </a:rPr>
              <a:t>trả</a:t>
            </a:r>
            <a:r>
              <a:rPr lang="en-US" sz="2400" dirty="0"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latin typeface="+mn-lt"/>
                <a:cs typeface="Arial" pitchFamily="34" charset="0"/>
              </a:rPr>
              <a:t>lời</a:t>
            </a:r>
            <a:r>
              <a:rPr lang="en-US" sz="2400" dirty="0"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latin typeface="+mn-lt"/>
                <a:cs typeface="Arial" pitchFamily="34" charset="0"/>
              </a:rPr>
              <a:t>các</a:t>
            </a:r>
            <a:r>
              <a:rPr lang="en-US" sz="2400" dirty="0"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latin typeface="+mn-lt"/>
                <a:cs typeface="Arial" pitchFamily="34" charset="0"/>
              </a:rPr>
              <a:t>câu</a:t>
            </a:r>
            <a:r>
              <a:rPr lang="en-US" sz="2400" dirty="0"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latin typeface="+mn-lt"/>
                <a:cs typeface="Arial" pitchFamily="34" charset="0"/>
              </a:rPr>
              <a:t>hỏi</a:t>
            </a:r>
            <a:r>
              <a:rPr lang="en-US" sz="2400" dirty="0">
                <a:latin typeface="+mn-lt"/>
                <a:cs typeface="Arial" pitchFamily="34" charset="0"/>
              </a:rPr>
              <a:t>: </a:t>
            </a:r>
          </a:p>
        </p:txBody>
      </p:sp>
      <p:sp>
        <p:nvSpPr>
          <p:cNvPr id="3" name="Rectangle 2"/>
          <p:cNvSpPr/>
          <p:nvPr/>
        </p:nvSpPr>
        <p:spPr>
          <a:xfrm>
            <a:off x="355600" y="3766507"/>
            <a:ext cx="6096000" cy="11218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  <a:cs typeface="Arial" pitchFamily="34" charset="0"/>
              </a:rPr>
              <a:t>a) </a:t>
            </a:r>
            <a:r>
              <a:rPr lang="en-US" sz="2400" dirty="0" err="1">
                <a:latin typeface="+mn-lt"/>
                <a:cs typeface="Arial" pitchFamily="34" charset="0"/>
              </a:rPr>
              <a:t>Phòng</a:t>
            </a:r>
            <a:r>
              <a:rPr lang="en-US" sz="2400" dirty="0"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latin typeface="+mn-lt"/>
                <a:cs typeface="Arial" pitchFamily="34" charset="0"/>
              </a:rPr>
              <a:t>nào</a:t>
            </a:r>
            <a:r>
              <a:rPr lang="en-US" sz="2400" dirty="0"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latin typeface="+mn-lt"/>
                <a:cs typeface="Arial" pitchFamily="34" charset="0"/>
              </a:rPr>
              <a:t>có</a:t>
            </a:r>
            <a:r>
              <a:rPr lang="en-US" sz="2400" dirty="0"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latin typeface="+mn-lt"/>
                <a:cs typeface="Arial" pitchFamily="34" charset="0"/>
              </a:rPr>
              <a:t>diện</a:t>
            </a:r>
            <a:r>
              <a:rPr lang="en-US" sz="2400" dirty="0"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latin typeface="+mn-lt"/>
                <a:cs typeface="Arial" pitchFamily="34" charset="0"/>
              </a:rPr>
              <a:t>tích</a:t>
            </a:r>
            <a:r>
              <a:rPr lang="en-US" sz="2400" dirty="0"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latin typeface="+mn-lt"/>
                <a:cs typeface="Arial" pitchFamily="34" charset="0"/>
              </a:rPr>
              <a:t>lớn</a:t>
            </a:r>
            <a:r>
              <a:rPr lang="en-US" sz="2400" dirty="0"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latin typeface="+mn-lt"/>
                <a:cs typeface="Arial" pitchFamily="34" charset="0"/>
              </a:rPr>
              <a:t>nhất</a:t>
            </a:r>
            <a:r>
              <a:rPr lang="en-US" sz="2400" dirty="0">
                <a:latin typeface="+mn-lt"/>
                <a:cs typeface="Arial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  <a:cs typeface="Arial" pitchFamily="34" charset="0"/>
              </a:rPr>
              <a:t>b) </a:t>
            </a:r>
            <a:r>
              <a:rPr lang="en-US" sz="2400" dirty="0" err="1">
                <a:latin typeface="+mn-lt"/>
                <a:cs typeface="Arial" pitchFamily="34" charset="0"/>
              </a:rPr>
              <a:t>Phòng</a:t>
            </a:r>
            <a:r>
              <a:rPr lang="en-US" sz="2400" dirty="0"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latin typeface="+mn-lt"/>
                <a:cs typeface="Arial" pitchFamily="34" charset="0"/>
              </a:rPr>
              <a:t>nào</a:t>
            </a:r>
            <a:r>
              <a:rPr lang="en-US" sz="2400" dirty="0"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latin typeface="+mn-lt"/>
                <a:cs typeface="Arial" pitchFamily="34" charset="0"/>
              </a:rPr>
              <a:t>có</a:t>
            </a:r>
            <a:r>
              <a:rPr lang="en-US" sz="2400" dirty="0"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latin typeface="+mn-lt"/>
                <a:cs typeface="Arial" pitchFamily="34" charset="0"/>
              </a:rPr>
              <a:t>diện</a:t>
            </a:r>
            <a:r>
              <a:rPr lang="en-US" sz="2400" dirty="0"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latin typeface="+mn-lt"/>
                <a:cs typeface="Arial" pitchFamily="34" charset="0"/>
              </a:rPr>
              <a:t>tích</a:t>
            </a:r>
            <a:r>
              <a:rPr lang="en-US" sz="2400" dirty="0"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latin typeface="+mn-lt"/>
                <a:cs typeface="Arial" pitchFamily="34" charset="0"/>
              </a:rPr>
              <a:t>bé</a:t>
            </a:r>
            <a:r>
              <a:rPr lang="en-US" sz="2400" dirty="0"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latin typeface="+mn-lt"/>
                <a:cs typeface="Arial" pitchFamily="34" charset="0"/>
              </a:rPr>
              <a:t>nhất</a:t>
            </a:r>
            <a:r>
              <a:rPr lang="en-US" sz="2400" dirty="0">
                <a:latin typeface="+mn-lt"/>
                <a:cs typeface="Arial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D20DE5-66AF-0389-9C72-61C816210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5608" y="1592494"/>
            <a:ext cx="4981517" cy="395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4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691</Words>
  <Application>Microsoft Office PowerPoint</Application>
  <PresentationFormat>Widescreen</PresentationFormat>
  <Paragraphs>69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iCiel Cadena</vt:lpstr>
      <vt:lpstr>UTM Avo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hung.nv2510hung.nv2510</cp:lastModifiedBy>
  <cp:revision>8</cp:revision>
  <dcterms:modified xsi:type="dcterms:W3CDTF">2023-09-08T01:43:11Z</dcterms:modified>
</cp:coreProperties>
</file>